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7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8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1E0E6-0F3B-43F1-B8FB-E9BBCB18E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A120D1D-2010-48DF-8E32-B3463576A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1475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54C8D3-D84F-4741-A36B-56D8EE23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EAA655-4DEA-4C0A-AB70-7EBC7959E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73A1E5-3A43-4C88-92F0-2401ACA7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4D4F86-8A2C-4076-B093-C61278B3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F2ABFA-2CCD-4BAA-8AE9-9A1CAECB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35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91643FD-68B6-4864-B3C4-32FD07622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462CBD9-609E-4145-AEF3-1721298B6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EF0C3A-F9E1-4963-8E8F-4340E348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36122-88C4-4896-8D8C-201A5CEB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B6ACBD-45E3-42F9-ACD0-C1C85735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6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5C13BA-0785-4CFD-BE64-AFD9E560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9CFD9F-54EC-4CDD-9208-FC30BECE7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9558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799017-56D6-4626-841C-700C516E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B104FA2-ED57-43AE-8E02-9B1CFBDD5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95EAA3-F635-4BFC-94DD-D3752706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41517E-F7B1-4C75-AF79-30B48A2D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8469A9B-3F0F-4FC5-B131-CE0F96FD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12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3B1962-9440-4006-B497-22E4A888D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C9271C-38D7-4912-842D-09D964681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7F3FD3-E513-4B37-B1C2-8B6AC1919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B52786B-12B1-4C12-B75A-1C29611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0E0F769-B2C1-412A-A352-EE462EE0F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F4054E-8242-4827-8A36-9BD16404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2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D7B7D-848C-4F60-801E-D4FB4341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73AA62C-C670-433F-928C-E3F6ABDD5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43B740C-789F-419A-8A78-20404482C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1BE1DD1-937C-42AE-9294-E24067D0B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8081D4-50CC-4136-91B2-DE80297EB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379A57D-18AA-4E38-9C3C-C47453A0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8B38615-555D-49B1-BC0E-9E62CE8C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40BEDC0-A9A7-446E-8559-F3114869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94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C32BC5-9D8F-4F95-B06B-8E021AB4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A36E944-EEE6-4134-BB0B-E6F344DB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66EA6E5-8BCC-4611-A164-079501B4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F680D6C-50EF-4AEC-9F74-87AC222C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29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777CCD4-11F8-46A7-8F64-629F5BCA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4152E91-83BB-4DD6-A4A3-CAF02E91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710FF2-0F91-4B33-9BBF-3D3E8EEF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3D944B-B133-459A-866F-AAD2CD33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2D1C0A-B45C-470E-8530-5D3F70793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7330BE6-CBED-41A0-85E8-5D9A7DEED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3DB258-5ADE-425D-AA4D-B59817DF0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8A40FCC-5065-4FA1-B9B4-EDFC9C7F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53044B6-1749-441E-A4F0-A2539673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87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F0E503-5437-4CD0-ABEF-F86A2BAB9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043E338-BF0B-4A61-AFB4-AEF456A2E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260D6A2-25E3-46C9-8CAF-CA6C08071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BB9019B-72EC-4AF9-B32E-FD9A5F110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75225-314F-4328-8873-F1C32B2A9738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642645D-DD4F-4EF4-9F1A-B105656E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5BD293-D902-4080-AB28-3FC3A827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D1B1-F924-4409-BA08-9065A6D03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94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E7F271-FE06-4B42-AE99-D63495B6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4DA520-CC44-4B35-A038-EEE7163D3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684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BC0AC5D-0DAF-4424-A748-E0601E36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B97D2A-4B8C-477D-8596-469C66A5F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974" y="0"/>
            <a:ext cx="9822025" cy="1175867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Муниципальное бюджетное общеобразовательное учреждение лицей г. Янаул муниципального района </a:t>
            </a:r>
            <a:r>
              <a:rPr lang="ru-RU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Янаульский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 район Республики Башкортостан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94B766B-BACC-4EEA-9E68-B1C982E59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269" y="2093286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800" dirty="0">
                <a:solidFill>
                  <a:srgbClr val="197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Здоровое питание школьника -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800" dirty="0">
                <a:solidFill>
                  <a:srgbClr val="197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путь к отличным знаниям!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7B0776-8836-4EC3-9678-1229D0DD0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1"/>
          <a:stretch/>
        </p:blipFill>
        <p:spPr>
          <a:xfrm>
            <a:off x="4175401" y="3842354"/>
            <a:ext cx="4687170" cy="2682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B9FF6C5F-02E6-4BB7-A9EE-976B918EC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744" l="452" r="95023">
                        <a14:foregroundMark x1="13424" y1="29412" x2="6637" y2="32881"/>
                        <a14:foregroundMark x1="6637" y1="32881" x2="12670" y2="32881"/>
                        <a14:foregroundMark x1="9201" y1="50528" x2="2564" y2="54902"/>
                        <a14:foregroundMark x1="2564" y1="54902" x2="1144" y2="59498"/>
                        <a14:foregroundMark x1="3365" y1="80082" x2="7541" y2="84615"/>
                        <a14:foregroundMark x1="7541" y1="84615" x2="15837" y2="85973"/>
                        <a14:foregroundMark x1="15837" y1="85973" x2="61237" y2="81750"/>
                        <a14:foregroundMark x1="61237" y1="81750" x2="88537" y2="84012"/>
                        <a14:foregroundMark x1="88537" y1="84012" x2="96078" y2="79336"/>
                        <a14:foregroundMark x1="96078" y1="79336" x2="95023" y2="52187"/>
                        <a14:foregroundMark x1="95023" y1="52187" x2="90196" y2="48718"/>
                        <a14:foregroundMark x1="3469" y1="48869" x2="2457" y2="59591"/>
                        <a14:foregroundMark x1="452" y1="80845" x2="8296" y2="81599"/>
                        <a14:foregroundMark x1="8296" y1="81599" x2="8446" y2="81599"/>
                        <a14:backgroundMark x1="302" y1="61388" x2="151" y2="81146"/>
                        <a14:backgroundMark x1="151" y1="59427" x2="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1954"/>
          <a:stretch/>
        </p:blipFill>
        <p:spPr bwMode="auto">
          <a:xfrm>
            <a:off x="0" y="12680"/>
            <a:ext cx="910337" cy="7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5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A7A120-3D84-428A-8F07-9F50E92D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67D1D0-DC43-458E-9B5E-05F21815D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3D376EB-4434-4A46-8472-82F4997EF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r="2386" b="12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48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F2FB82-B130-4328-BCE9-47F8087E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BC356CC-BBA0-405C-BC78-9F7C50D6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41C9757-86D2-4FE4-B0A1-128C5088CDC7}"/>
              </a:ext>
            </a:extLst>
          </p:cNvPr>
          <p:cNvSpPr/>
          <p:nvPr/>
        </p:nvSpPr>
        <p:spPr>
          <a:xfrm>
            <a:off x="5066522" y="-80149"/>
            <a:ext cx="7190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«Забота о здоровье - это важнейший труд воспитателя.</a:t>
            </a:r>
            <a:endParaRPr lang="ru-RU" sz="2400" b="1" i="1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algn="r"/>
            <a:r>
              <a:rPr lang="ru-RU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От жизнерадостности, бодрости детей зависит их духовная жизнь, мировоззрение, умственное развитие, прочность знаний и вера в свои силы».</a:t>
            </a:r>
            <a:endParaRPr lang="ru-RU" sz="2400" b="1" i="1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algn="r"/>
            <a:r>
              <a:rPr lang="ru-RU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                                                             В.А. Сухомлинский</a:t>
            </a:r>
            <a:endParaRPr lang="ru-RU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91CE24-6415-42D7-8D61-9F1ECA3D85DB}"/>
              </a:ext>
            </a:extLst>
          </p:cNvPr>
          <p:cNvSpPr/>
          <p:nvPr/>
        </p:nvSpPr>
        <p:spPr>
          <a:xfrm>
            <a:off x="3635829" y="3542424"/>
            <a:ext cx="84224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Правильное питание является одним из важнейших условий гармоничного развития организма. С пищей человек получает большинство веществ, необходимых для роста и развития, пополнения энергии, затрачиваемой на умственную и физическую работу. </a:t>
            </a:r>
          </a:p>
          <a:p>
            <a:pPr algn="ctr"/>
            <a:r>
              <a:rPr lang="ru-RU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Школьный период, охватывающий возраст от 7 до 17 лет, характеризуется интенсивными процессами роста, увеличением костного скелета и мышц, сложной перестройкой обмена веществ, деятельности эндокринной системы. Для обеспечения всех этих сложных жизненных процессов школьнику необходимо полноценное питание, которое покроет повышенные потребности его организма в белках, жирах, углеводах, витаминах, энергии. В школьном возрасте дети должны получать биологически полноценные продукты, богатые белками, минеральными солями и витаминами.</a:t>
            </a:r>
            <a:endParaRPr lang="ru-RU" b="0" i="0" dirty="0">
              <a:solidFill>
                <a:srgbClr val="23232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4F736F9-8CC4-49E0-876E-DF2180828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5" b="89744" l="452" r="95023">
                        <a14:foregroundMark x1="13424" y1="29412" x2="6637" y2="32881"/>
                        <a14:foregroundMark x1="6637" y1="32881" x2="12670" y2="32881"/>
                        <a14:foregroundMark x1="9201" y1="50528" x2="2564" y2="54902"/>
                        <a14:foregroundMark x1="2564" y1="54902" x2="1144" y2="59498"/>
                        <a14:foregroundMark x1="3365" y1="80082" x2="7541" y2="84615"/>
                        <a14:foregroundMark x1="7541" y1="84615" x2="15837" y2="85973"/>
                        <a14:foregroundMark x1="15837" y1="85973" x2="61237" y2="81750"/>
                        <a14:foregroundMark x1="61237" y1="81750" x2="88537" y2="84012"/>
                        <a14:foregroundMark x1="88537" y1="84012" x2="96078" y2="79336"/>
                        <a14:foregroundMark x1="96078" y1="79336" x2="95023" y2="52187"/>
                        <a14:foregroundMark x1="95023" y1="52187" x2="90196" y2="48718"/>
                        <a14:foregroundMark x1="3469" y1="48869" x2="2457" y2="59591"/>
                        <a14:foregroundMark x1="452" y1="80845" x2="8296" y2="81599"/>
                        <a14:foregroundMark x1="8296" y1="81599" x2="8446" y2="81599"/>
                        <a14:backgroundMark x1="302" y1="61388" x2="151" y2="81146"/>
                        <a14:backgroundMark x1="151" y1="59427" x2="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1954"/>
          <a:stretch/>
        </p:blipFill>
        <p:spPr bwMode="auto">
          <a:xfrm>
            <a:off x="0" y="12680"/>
            <a:ext cx="910337" cy="7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xmlns="" id="{AFDBE969-9AD0-4154-BEC2-9E84DF9F0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365125"/>
            <a:ext cx="3814472" cy="2538820"/>
          </a:xfrm>
        </p:spPr>
      </p:pic>
    </p:spTree>
    <p:extLst>
      <p:ext uri="{BB962C8B-B14F-4D97-AF65-F5344CB8AC3E}">
        <p14:creationId xmlns:p14="http://schemas.microsoft.com/office/powerpoint/2010/main" val="166740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808E7D8-9C7C-4902-9E36-CCBDCE87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48D9FB-656A-4241-8E29-61D523AE2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5" b="89744" l="452" r="95023">
                        <a14:foregroundMark x1="13424" y1="29412" x2="6637" y2="32881"/>
                        <a14:foregroundMark x1="6637" y1="32881" x2="12670" y2="32881"/>
                        <a14:foregroundMark x1="9201" y1="50528" x2="2564" y2="54902"/>
                        <a14:foregroundMark x1="2564" y1="54902" x2="1144" y2="59498"/>
                        <a14:foregroundMark x1="3365" y1="80082" x2="7541" y2="84615"/>
                        <a14:foregroundMark x1="7541" y1="84615" x2="15837" y2="85973"/>
                        <a14:foregroundMark x1="15837" y1="85973" x2="61237" y2="81750"/>
                        <a14:foregroundMark x1="61237" y1="81750" x2="88537" y2="84012"/>
                        <a14:foregroundMark x1="88537" y1="84012" x2="96078" y2="79336"/>
                        <a14:foregroundMark x1="96078" y1="79336" x2="95023" y2="52187"/>
                        <a14:foregroundMark x1="95023" y1="52187" x2="90196" y2="48718"/>
                        <a14:foregroundMark x1="3469" y1="48869" x2="2457" y2="59591"/>
                        <a14:foregroundMark x1="452" y1="80845" x2="8296" y2="81599"/>
                        <a14:foregroundMark x1="8296" y1="81599" x2="8446" y2="81599"/>
                        <a14:backgroundMark x1="302" y1="61388" x2="151" y2="81146"/>
                        <a14:backgroundMark x1="151" y1="59427" x2="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1954"/>
          <a:stretch/>
        </p:blipFill>
        <p:spPr bwMode="auto">
          <a:xfrm>
            <a:off x="0" y="12680"/>
            <a:ext cx="910337" cy="7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xmlns="" id="{B8001415-FB04-4EB2-AF68-3A85DA8541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382147"/>
              </p:ext>
            </p:extLst>
          </p:nvPr>
        </p:nvGraphicFramePr>
        <p:xfrm>
          <a:off x="4006710" y="1739642"/>
          <a:ext cx="4639164" cy="287184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56962">
                  <a:extLst>
                    <a:ext uri="{9D8B030D-6E8A-4147-A177-3AD203B41FA5}">
                      <a16:colId xmlns:a16="http://schemas.microsoft.com/office/drawing/2014/main" xmlns="" val="1449166868"/>
                    </a:ext>
                  </a:extLst>
                </a:gridCol>
                <a:gridCol w="4182202">
                  <a:extLst>
                    <a:ext uri="{9D8B030D-6E8A-4147-A177-3AD203B41FA5}">
                      <a16:colId xmlns:a16="http://schemas.microsoft.com/office/drawing/2014/main" xmlns="" val="1735230517"/>
                    </a:ext>
                  </a:extLst>
                </a:gridCol>
              </a:tblGrid>
              <a:tr h="410263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Хлеб ржаной, хлеб пшеничный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299649"/>
                  </a:ext>
                </a:extLst>
              </a:tr>
              <a:tr h="410263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Овощи, фрукты,  ягоды,  соки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9129305"/>
                  </a:ext>
                </a:extLst>
              </a:tr>
              <a:tr h="410263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Молочные продукты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3810853"/>
                  </a:ext>
                </a:extLst>
              </a:tr>
              <a:tr h="410263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Мясо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1392239"/>
                  </a:ext>
                </a:extLst>
              </a:tr>
              <a:tr h="410263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Рыба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9058438"/>
                  </a:ext>
                </a:extLst>
              </a:tr>
              <a:tr h="410263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Яйца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084330"/>
                  </a:ext>
                </a:extLst>
              </a:tr>
              <a:tr h="410263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Сладости (редко)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1365348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95AE2FA-1F80-424C-B1EE-10A029983983}"/>
              </a:ext>
            </a:extLst>
          </p:cNvPr>
          <p:cNvSpPr/>
          <p:nvPr/>
        </p:nvSpPr>
        <p:spPr>
          <a:xfrm>
            <a:off x="2009493" y="253286"/>
            <a:ext cx="90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197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Какие продукты мы употребляем в пищу?</a:t>
            </a:r>
            <a:endParaRPr lang="ru-RU" sz="3600" b="0" i="0" dirty="0">
              <a:solidFill>
                <a:srgbClr val="197F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4A642C9-6CC7-42A2-A330-FC82B781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49" y="5189986"/>
            <a:ext cx="1772046" cy="119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xmlns="" id="{652DEAAA-4E6D-442B-8FE7-B315DAD560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F043721-D566-4A0F-BD3A-11D66D0146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29" r="17929"/>
          <a:stretch/>
        </p:blipFill>
        <p:spPr>
          <a:xfrm>
            <a:off x="2316510" y="2501319"/>
            <a:ext cx="1229618" cy="13484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E2B3B22-4DA1-4532-9640-F5F08E343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7493" y="1608293"/>
            <a:ext cx="1412246" cy="14453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C7171A3-5701-4B19-8BEE-DE81824E4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6577" y="4941240"/>
            <a:ext cx="1682231" cy="1099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4344383-0792-4196-92AE-7A7EC08EC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204723">
            <a:off x="2975705" y="4874225"/>
            <a:ext cx="1954148" cy="8038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E79111A-45EF-41B9-AAD7-B456B71826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643" b="17846"/>
          <a:stretch/>
        </p:blipFill>
        <p:spPr>
          <a:xfrm>
            <a:off x="1654768" y="1325195"/>
            <a:ext cx="2072350" cy="11243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CBCCF06-7ABA-49BC-8856-F2E000785B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7693" y="3336737"/>
            <a:ext cx="1772046" cy="10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53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C5D9976-5792-4FD9-BFD1-90CE31A8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CCF8C9-C14D-486A-A451-7E915E05E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5" b="89744" l="452" r="95023">
                        <a14:foregroundMark x1="13424" y1="29412" x2="6637" y2="32881"/>
                        <a14:foregroundMark x1="6637" y1="32881" x2="12670" y2="32881"/>
                        <a14:foregroundMark x1="9201" y1="50528" x2="2564" y2="54902"/>
                        <a14:foregroundMark x1="2564" y1="54902" x2="1144" y2="59498"/>
                        <a14:foregroundMark x1="3365" y1="80082" x2="7541" y2="84615"/>
                        <a14:foregroundMark x1="7541" y1="84615" x2="15837" y2="85973"/>
                        <a14:foregroundMark x1="15837" y1="85973" x2="61237" y2="81750"/>
                        <a14:foregroundMark x1="61237" y1="81750" x2="88537" y2="84012"/>
                        <a14:foregroundMark x1="88537" y1="84012" x2="96078" y2="79336"/>
                        <a14:foregroundMark x1="96078" y1="79336" x2="95023" y2="52187"/>
                        <a14:foregroundMark x1="95023" y1="52187" x2="90196" y2="48718"/>
                        <a14:foregroundMark x1="3469" y1="48869" x2="2457" y2="59591"/>
                        <a14:foregroundMark x1="452" y1="80845" x2="8296" y2="81599"/>
                        <a14:foregroundMark x1="8296" y1="81599" x2="8446" y2="81599"/>
                        <a14:backgroundMark x1="302" y1="61388" x2="151" y2="81146"/>
                        <a14:backgroundMark x1="151" y1="59427" x2="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1954"/>
          <a:stretch/>
        </p:blipFill>
        <p:spPr bwMode="auto">
          <a:xfrm>
            <a:off x="0" y="12680"/>
            <a:ext cx="910337" cy="7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РУСЛАН\Downloads\IMG-20240406-WA00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52" y="569627"/>
            <a:ext cx="8439463" cy="628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8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C5D9976-5792-4FD9-BFD1-90CE31A8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0152883A-7629-4E7F-8B97-3F30707F3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15" y="1271863"/>
            <a:ext cx="3263503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CCF8C9-C14D-486A-A451-7E915E05E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744" l="452" r="95023">
                        <a14:foregroundMark x1="13424" y1="29412" x2="6637" y2="32881"/>
                        <a14:foregroundMark x1="6637" y1="32881" x2="12670" y2="32881"/>
                        <a14:foregroundMark x1="9201" y1="50528" x2="2564" y2="54902"/>
                        <a14:foregroundMark x1="2564" y1="54902" x2="1144" y2="59498"/>
                        <a14:foregroundMark x1="3365" y1="80082" x2="7541" y2="84615"/>
                        <a14:foregroundMark x1="7541" y1="84615" x2="15837" y2="85973"/>
                        <a14:foregroundMark x1="15837" y1="85973" x2="61237" y2="81750"/>
                        <a14:foregroundMark x1="61237" y1="81750" x2="88537" y2="84012"/>
                        <a14:foregroundMark x1="88537" y1="84012" x2="96078" y2="79336"/>
                        <a14:foregroundMark x1="96078" y1="79336" x2="95023" y2="52187"/>
                        <a14:foregroundMark x1="95023" y1="52187" x2="90196" y2="48718"/>
                        <a14:foregroundMark x1="3469" y1="48869" x2="2457" y2="59591"/>
                        <a14:foregroundMark x1="452" y1="80845" x2="8296" y2="81599"/>
                        <a14:foregroundMark x1="8296" y1="81599" x2="8446" y2="81599"/>
                        <a14:backgroundMark x1="302" y1="61388" x2="151" y2="81146"/>
                        <a14:backgroundMark x1="151" y1="59427" x2="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1954"/>
          <a:stretch/>
        </p:blipFill>
        <p:spPr bwMode="auto">
          <a:xfrm>
            <a:off x="0" y="12680"/>
            <a:ext cx="910337" cy="7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5301BB7-98C2-41ED-9423-37CA87950359}"/>
              </a:ext>
            </a:extLst>
          </p:cNvPr>
          <p:cNvSpPr/>
          <p:nvPr/>
        </p:nvSpPr>
        <p:spPr>
          <a:xfrm>
            <a:off x="7053943" y="3146264"/>
            <a:ext cx="48498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Сухофрукты моют,  кипятят в кастрюле объемом 50 л.  </a:t>
            </a:r>
          </a:p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Затем делают сироп: 2,5 кг сахара на 1,5 л воды. </a:t>
            </a:r>
          </a:p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После готовый сироп добавляют к сухофруктам.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9B7FA08-DD20-4AB6-B206-8274EBE57A62}"/>
              </a:ext>
            </a:extLst>
          </p:cNvPr>
          <p:cNvSpPr/>
          <p:nvPr/>
        </p:nvSpPr>
        <p:spPr>
          <a:xfrm>
            <a:off x="2009493" y="253286"/>
            <a:ext cx="90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197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Приготовление компота из сухофруктов</a:t>
            </a:r>
            <a:endParaRPr lang="ru-RU" sz="3600" b="0" i="0" dirty="0">
              <a:solidFill>
                <a:srgbClr val="197F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9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C5E4E3-7ACF-4E5A-9231-88370B74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F66B16F-E96C-441D-833B-4DE00A4B7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9" y="1825625"/>
            <a:ext cx="1958102" cy="4351338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C5D9976-5792-4FD9-BFD1-90CE31A8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CCF8C9-C14D-486A-A451-7E915E05E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744" l="452" r="95023">
                        <a14:foregroundMark x1="13424" y1="29412" x2="6637" y2="32881"/>
                        <a14:foregroundMark x1="6637" y1="32881" x2="12670" y2="32881"/>
                        <a14:foregroundMark x1="9201" y1="50528" x2="2564" y2="54902"/>
                        <a14:foregroundMark x1="2564" y1="54902" x2="1144" y2="59498"/>
                        <a14:foregroundMark x1="3365" y1="80082" x2="7541" y2="84615"/>
                        <a14:foregroundMark x1="7541" y1="84615" x2="15837" y2="85973"/>
                        <a14:foregroundMark x1="15837" y1="85973" x2="61237" y2="81750"/>
                        <a14:foregroundMark x1="61237" y1="81750" x2="88537" y2="84012"/>
                        <a14:foregroundMark x1="88537" y1="84012" x2="96078" y2="79336"/>
                        <a14:foregroundMark x1="96078" y1="79336" x2="95023" y2="52187"/>
                        <a14:foregroundMark x1="95023" y1="52187" x2="90196" y2="48718"/>
                        <a14:foregroundMark x1="3469" y1="48869" x2="2457" y2="59591"/>
                        <a14:foregroundMark x1="452" y1="80845" x2="8296" y2="81599"/>
                        <a14:foregroundMark x1="8296" y1="81599" x2="8446" y2="81599"/>
                        <a14:backgroundMark x1="302" y1="61388" x2="151" y2="81146"/>
                        <a14:backgroundMark x1="151" y1="59427" x2="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1954"/>
          <a:stretch/>
        </p:blipFill>
        <p:spPr bwMode="auto">
          <a:xfrm>
            <a:off x="0" y="12680"/>
            <a:ext cx="910337" cy="7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5B0AE58-BB76-4102-BF61-556B53D38E94}"/>
              </a:ext>
            </a:extLst>
          </p:cNvPr>
          <p:cNvSpPr/>
          <p:nvPr/>
        </p:nvSpPr>
        <p:spPr>
          <a:xfrm>
            <a:off x="2009493" y="253286"/>
            <a:ext cx="90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197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Приготовление пюре</a:t>
            </a:r>
            <a:endParaRPr lang="ru-RU" sz="3600" b="0" i="0" dirty="0">
              <a:solidFill>
                <a:srgbClr val="197F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BA6D185-13FB-4747-8E0C-1E6A1A89C0AF}"/>
              </a:ext>
            </a:extLst>
          </p:cNvPr>
          <p:cNvSpPr/>
          <p:nvPr/>
        </p:nvSpPr>
        <p:spPr>
          <a:xfrm>
            <a:off x="7075051" y="2824663"/>
            <a:ext cx="47922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Чищенный картофель разрезают пополам, заливают холодной водой, ставят вариться  на 1 час (объем кастрюли - 40 л). </a:t>
            </a:r>
          </a:p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Сливают воду, вливают кипяченое горячее молоко (2 л),  добавляют соль  (100 г),  пропускают через протирочную машинку. Перед раздачей заливают сливочным маслом.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A398A2-764C-4045-A628-FC874E9D5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675" y="1190822"/>
            <a:ext cx="4196376" cy="34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81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C5D9976-5792-4FD9-BFD1-90CE31A8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E721A50A-206C-4A8E-B83B-D9983342B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0" b="2430"/>
          <a:stretch/>
        </p:blipFill>
        <p:spPr>
          <a:xfrm>
            <a:off x="7353818" y="2689562"/>
            <a:ext cx="2663458" cy="347085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CCF8C9-C14D-486A-A451-7E915E05E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744" l="452" r="95023">
                        <a14:foregroundMark x1="13424" y1="29412" x2="6637" y2="32881"/>
                        <a14:foregroundMark x1="6637" y1="32881" x2="12670" y2="32881"/>
                        <a14:foregroundMark x1="9201" y1="50528" x2="2564" y2="54902"/>
                        <a14:foregroundMark x1="2564" y1="54902" x2="1144" y2="59498"/>
                        <a14:foregroundMark x1="3365" y1="80082" x2="7541" y2="84615"/>
                        <a14:foregroundMark x1="7541" y1="84615" x2="15837" y2="85973"/>
                        <a14:foregroundMark x1="15837" y1="85973" x2="61237" y2="81750"/>
                        <a14:foregroundMark x1="61237" y1="81750" x2="88537" y2="84012"/>
                        <a14:foregroundMark x1="88537" y1="84012" x2="96078" y2="79336"/>
                        <a14:foregroundMark x1="96078" y1="79336" x2="95023" y2="52187"/>
                        <a14:foregroundMark x1="95023" y1="52187" x2="90196" y2="48718"/>
                        <a14:foregroundMark x1="3469" y1="48869" x2="2457" y2="59591"/>
                        <a14:foregroundMark x1="452" y1="80845" x2="8296" y2="81599"/>
                        <a14:foregroundMark x1="8296" y1="81599" x2="8446" y2="81599"/>
                        <a14:backgroundMark x1="302" y1="61388" x2="151" y2="81146"/>
                        <a14:backgroundMark x1="151" y1="59427" x2="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1954"/>
          <a:stretch/>
        </p:blipFill>
        <p:spPr bwMode="auto">
          <a:xfrm>
            <a:off x="0" y="12680"/>
            <a:ext cx="910337" cy="7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0E88C66-C305-49B5-A011-B1319E8CA906}"/>
              </a:ext>
            </a:extLst>
          </p:cNvPr>
          <p:cNvSpPr/>
          <p:nvPr/>
        </p:nvSpPr>
        <p:spPr>
          <a:xfrm>
            <a:off x="2663459" y="2015999"/>
            <a:ext cx="46903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Рыбу чистят,  разрезают на кусочки, раскладывают на противень. На филе рыбы кладут заранее потушенные овощи (морковь с луком). </a:t>
            </a:r>
          </a:p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Ставят в духовку на 20-30 минут (180) 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AC44457-73E8-4B43-B26A-9649C086781A}"/>
              </a:ext>
            </a:extLst>
          </p:cNvPr>
          <p:cNvSpPr/>
          <p:nvPr/>
        </p:nvSpPr>
        <p:spPr>
          <a:xfrm>
            <a:off x="2009493" y="253286"/>
            <a:ext cx="90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197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Приготовление рыбы</a:t>
            </a:r>
            <a:endParaRPr lang="ru-RU" sz="3600" b="0" i="0" dirty="0">
              <a:solidFill>
                <a:srgbClr val="197F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A94B845-F85F-41FD-9235-41581D764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397" b="9664"/>
          <a:stretch/>
        </p:blipFill>
        <p:spPr>
          <a:xfrm>
            <a:off x="10017276" y="1640678"/>
            <a:ext cx="2174724" cy="342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17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1E0BEC4-6886-4BD5-A275-72E86197A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2E17A647-708C-47D4-8FF4-B4E52ABBD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242" y="760233"/>
            <a:ext cx="3263503" cy="455370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0067D9-6B2E-467A-9799-0D30E9E83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744" l="452" r="95023">
                        <a14:foregroundMark x1="13424" y1="29412" x2="6637" y2="32881"/>
                        <a14:foregroundMark x1="6637" y1="32881" x2="12670" y2="32881"/>
                        <a14:foregroundMark x1="9201" y1="50528" x2="2564" y2="54902"/>
                        <a14:foregroundMark x1="2564" y1="54902" x2="1144" y2="59498"/>
                        <a14:foregroundMark x1="3365" y1="80082" x2="7541" y2="84615"/>
                        <a14:foregroundMark x1="7541" y1="84615" x2="15837" y2="85973"/>
                        <a14:foregroundMark x1="15837" y1="85973" x2="61237" y2="81750"/>
                        <a14:foregroundMark x1="61237" y1="81750" x2="88537" y2="84012"/>
                        <a14:foregroundMark x1="88537" y1="84012" x2="96078" y2="79336"/>
                        <a14:foregroundMark x1="96078" y1="79336" x2="95023" y2="52187"/>
                        <a14:foregroundMark x1="95023" y1="52187" x2="90196" y2="48718"/>
                        <a14:foregroundMark x1="3469" y1="48869" x2="2457" y2="59591"/>
                        <a14:foregroundMark x1="452" y1="80845" x2="8296" y2="81599"/>
                        <a14:foregroundMark x1="8296" y1="81599" x2="8446" y2="81599"/>
                        <a14:backgroundMark x1="302" y1="61388" x2="151" y2="81146"/>
                        <a14:backgroundMark x1="151" y1="59427" x2="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1954"/>
          <a:stretch/>
        </p:blipFill>
        <p:spPr bwMode="auto">
          <a:xfrm>
            <a:off x="0" y="12680"/>
            <a:ext cx="910337" cy="7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874E765-2AB0-4535-B6EC-0E02F6FEEBD3}"/>
              </a:ext>
            </a:extLst>
          </p:cNvPr>
          <p:cNvSpPr/>
          <p:nvPr/>
        </p:nvSpPr>
        <p:spPr>
          <a:xfrm>
            <a:off x="8303242" y="5480903"/>
            <a:ext cx="3608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Помидоры моют, разрезают на  кусочки по 50 г на ребенка.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0334D56-D842-4D1D-AEF8-E72C95B563B9}"/>
              </a:ext>
            </a:extLst>
          </p:cNvPr>
          <p:cNvSpPr/>
          <p:nvPr/>
        </p:nvSpPr>
        <p:spPr>
          <a:xfrm>
            <a:off x="4539343" y="5480903"/>
            <a:ext cx="3635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Нарезают хлеб. </a:t>
            </a:r>
          </a:p>
          <a:p>
            <a:pPr algn="ctr"/>
            <a:r>
              <a:rPr lang="ru-RU" sz="2400" dirty="0">
                <a:solidFill>
                  <a:srgbClr val="2323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одного ребенка 50 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BA02C6C-8268-44B7-9B73-71AFEF67C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50" y="760233"/>
            <a:ext cx="3415281" cy="45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63210DC-39DF-4D61-A9A5-976A4F586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66"/>
          <a:stretch/>
        </p:blipFill>
        <p:spPr>
          <a:xfrm>
            <a:off x="723676" y="0"/>
            <a:ext cx="10744647" cy="6858000"/>
          </a:xfrm>
        </p:spPr>
      </p:pic>
    </p:spTree>
    <p:extLst>
      <p:ext uri="{BB962C8B-B14F-4D97-AF65-F5344CB8AC3E}">
        <p14:creationId xmlns:p14="http://schemas.microsoft.com/office/powerpoint/2010/main" val="24326818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354</Words>
  <Application>Microsoft Office PowerPoint</Application>
  <PresentationFormat>Произвольный</PresentationFormat>
  <Paragraphs>36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бюджетное общеобразовательное учреждение лицей г. Янаул муниципального района Янаульский район Республики Башкортостан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лицей г. Янаул муниципального района Янаульский район Республики Башкортостан</dc:title>
  <dc:creator> </dc:creator>
  <cp:lastModifiedBy>РУСЛАН</cp:lastModifiedBy>
  <cp:revision>32</cp:revision>
  <cp:lastPrinted>2024-04-06T17:22:22Z</cp:lastPrinted>
  <dcterms:created xsi:type="dcterms:W3CDTF">2023-04-10T06:02:10Z</dcterms:created>
  <dcterms:modified xsi:type="dcterms:W3CDTF">2024-04-06T17:23:54Z</dcterms:modified>
</cp:coreProperties>
</file>