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80" r:id="rId8"/>
    <p:sldId id="28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71" r:id="rId27"/>
    <p:sldId id="273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087EA-0567-4581-B46A-FDA6AB32DCF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DCD6CF-DB52-4AF0-99F5-C01F5E5A2693}">
      <dgm:prSet phldrT="[Текст]"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Экскурсионно-просветительская деятельность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1C3CC-2790-426E-9A79-5E21C7BD1527}" cxnId="{387F7465-6F74-4923-86A5-38A387EF1066}" type="parTrans">
      <dgm:prSet/>
      <dgm:spPr/>
      <dgm:t>
        <a:bodyPr/>
        <a:lstStyle/>
        <a:p>
          <a:endParaRPr lang="ru-RU"/>
        </a:p>
      </dgm:t>
    </dgm:pt>
    <dgm:pt modelId="{58EEB61D-7B56-4C7C-BF38-BA7FC1C68DEA}" cxnId="{387F7465-6F74-4923-86A5-38A387EF1066}" type="sibTrans">
      <dgm:prSet/>
      <dgm:spPr/>
      <dgm:t>
        <a:bodyPr/>
        <a:lstStyle/>
        <a:p>
          <a:endParaRPr lang="ru-RU"/>
        </a:p>
      </dgm:t>
    </dgm:pt>
    <dgm:pt modelId="{E967EF06-7CDD-49AF-98F8-A67497676602}">
      <dgm:prSet phldrT="[Текст]"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Использование материалов музея на уроках и во внеурочной деятельности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9EBF1-656B-4C75-A305-9B6AA3F5E28D}" cxnId="{90B52186-CF03-4FB8-AB35-A1D58F4D0EE4}" type="parTrans">
      <dgm:prSet/>
      <dgm:spPr/>
      <dgm:t>
        <a:bodyPr/>
        <a:lstStyle/>
        <a:p>
          <a:endParaRPr lang="ru-RU"/>
        </a:p>
      </dgm:t>
    </dgm:pt>
    <dgm:pt modelId="{CEFB1A51-111F-44E5-8217-54D5B78F6FF3}" cxnId="{90B52186-CF03-4FB8-AB35-A1D58F4D0EE4}" type="sibTrans">
      <dgm:prSet/>
      <dgm:spPr/>
      <dgm:t>
        <a:bodyPr/>
        <a:lstStyle/>
        <a:p>
          <a:endParaRPr lang="ru-RU"/>
        </a:p>
      </dgm:t>
    </dgm:pt>
    <dgm:pt modelId="{41673F9D-1A6E-4D19-A4EC-44029A1B8AAB}">
      <dgm:prSet phldrT="[Текст]" custT="1"/>
      <dgm:spPr/>
      <dgm:t>
        <a:bodyPr/>
        <a:lstStyle/>
        <a:p>
          <a:r>
            <a:rPr lang="ru-RU" sz="2000" b="1">
              <a:latin typeface="Arial" panose="020B0604020202020204" pitchFamily="34" charset="0"/>
              <a:cs typeface="Arial" panose="020B0604020202020204" pitchFamily="34" charset="0"/>
            </a:rPr>
            <a:t>Поисково-исследовательская деятельность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1C34E-DA9D-4B23-9821-19F5E192E8D2}" cxnId="{1BE409F3-A26F-4605-840C-4698C793428D}" type="parTrans">
      <dgm:prSet/>
      <dgm:spPr/>
      <dgm:t>
        <a:bodyPr/>
        <a:lstStyle/>
        <a:p>
          <a:endParaRPr lang="ru-RU"/>
        </a:p>
      </dgm:t>
    </dgm:pt>
    <dgm:pt modelId="{D1BD414C-23D1-484B-A2A1-4F83C214CDF0}" cxnId="{1BE409F3-A26F-4605-840C-4698C793428D}" type="sibTrans">
      <dgm:prSet/>
      <dgm:spPr/>
      <dgm:t>
        <a:bodyPr/>
        <a:lstStyle/>
        <a:p>
          <a:endParaRPr lang="ru-RU"/>
        </a:p>
      </dgm:t>
    </dgm:pt>
    <dgm:pt modelId="{F4777060-0615-4FF0-8C75-7ADC7ADC65CE}">
      <dgm:prSet phldrT="[Текст]"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Экспозиционно-выставочная деятельность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6E1C3B-5415-4E5E-B774-885877B8E806}" cxnId="{54458737-05B5-4C1C-AA7E-C42D3F4C78CC}" type="parTrans">
      <dgm:prSet/>
      <dgm:spPr/>
      <dgm:t>
        <a:bodyPr/>
        <a:lstStyle/>
        <a:p>
          <a:endParaRPr lang="ru-RU"/>
        </a:p>
      </dgm:t>
    </dgm:pt>
    <dgm:pt modelId="{F4FD96F1-C5CE-4685-A9F6-0DED24EB318F}" cxnId="{54458737-05B5-4C1C-AA7E-C42D3F4C78CC}" type="sibTrans">
      <dgm:prSet/>
      <dgm:spPr/>
      <dgm:t>
        <a:bodyPr/>
        <a:lstStyle/>
        <a:p>
          <a:endParaRPr lang="ru-RU"/>
        </a:p>
      </dgm:t>
    </dgm:pt>
    <dgm:pt modelId="{18460C63-8C17-445D-8FEE-3E6BC17D440D}">
      <dgm:prSet phldrT="[Текст]"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Связь  музея с общественностью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6279E-73E1-4C90-8395-9F9177F1193D}" cxnId="{CA69C45E-35A3-4843-8205-6F51ACA73D32}" type="parTrans">
      <dgm:prSet/>
      <dgm:spPr/>
      <dgm:t>
        <a:bodyPr/>
        <a:lstStyle/>
        <a:p>
          <a:endParaRPr lang="ru-RU"/>
        </a:p>
      </dgm:t>
    </dgm:pt>
    <dgm:pt modelId="{E4E84DB7-747B-4872-BBF0-9965CA655B99}" cxnId="{CA69C45E-35A3-4843-8205-6F51ACA73D32}" type="sibTrans">
      <dgm:prSet/>
      <dgm:spPr/>
      <dgm:t>
        <a:bodyPr/>
        <a:lstStyle/>
        <a:p>
          <a:endParaRPr lang="ru-RU"/>
        </a:p>
      </dgm:t>
    </dgm:pt>
    <dgm:pt modelId="{1661BAD9-0CCA-4EB9-A130-F4ECE20A12E5}">
      <dgm:prSet phldrT="[Текст]" custT="1"/>
      <dgm:spPr/>
      <dgm:t>
        <a:bodyPr/>
        <a:lstStyle/>
        <a:p>
          <a:r>
            <a:rPr lang="ru-RU" sz="2000" b="1">
              <a:latin typeface="Arial" panose="020B0604020202020204" pitchFamily="34" charset="0"/>
              <a:cs typeface="Arial" panose="020B0604020202020204" pitchFamily="34" charset="0"/>
            </a:rPr>
            <a:t>Волонтерская деятельность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E3BD2-A51F-4057-A5C8-75A506BF1BCF}" cxnId="{2A926FF6-36BD-487F-914C-31CA4E5937D6}" type="parTrans">
      <dgm:prSet/>
      <dgm:spPr/>
      <dgm:t>
        <a:bodyPr/>
        <a:lstStyle/>
        <a:p>
          <a:endParaRPr lang="ru-RU"/>
        </a:p>
      </dgm:t>
    </dgm:pt>
    <dgm:pt modelId="{93CC95F7-82FF-4604-B820-603076CE7AED}" cxnId="{2A926FF6-36BD-487F-914C-31CA4E5937D6}" type="sibTrans">
      <dgm:prSet/>
      <dgm:spPr/>
      <dgm:t>
        <a:bodyPr/>
        <a:lstStyle/>
        <a:p>
          <a:endParaRPr lang="ru-RU"/>
        </a:p>
      </dgm:t>
    </dgm:pt>
    <dgm:pt modelId="{5BE78AE8-504C-40B2-B50E-E55B0642EB85}">
      <dgm:prSet phldrT="[Текст]"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Встречи  с ветеранами ВОВ, тружениками тыла, ветеранами труда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314EE-5BF0-4401-A1D8-C0EDC73A9148}" cxnId="{F17A1383-9475-4F59-B933-C03A910C9356}" type="parTrans">
      <dgm:prSet/>
      <dgm:spPr/>
      <dgm:t>
        <a:bodyPr/>
        <a:lstStyle/>
        <a:p>
          <a:endParaRPr lang="ru-RU"/>
        </a:p>
      </dgm:t>
    </dgm:pt>
    <dgm:pt modelId="{4093B771-2199-4C07-B824-E9A29503010D}" cxnId="{F17A1383-9475-4F59-B933-C03A910C9356}" type="sibTrans">
      <dgm:prSet/>
      <dgm:spPr/>
      <dgm:t>
        <a:bodyPr/>
        <a:lstStyle/>
        <a:p>
          <a:endParaRPr lang="ru-RU"/>
        </a:p>
      </dgm:t>
    </dgm:pt>
    <dgm:pt modelId="{C711CB61-D5A6-4723-8F8C-66A4FEA87ED9}">
      <dgm:prSet/>
      <dgm:spPr/>
    </dgm:pt>
    <dgm:pt modelId="{E292D29E-59A4-48EA-B1C3-14BD565A1B2B}" cxnId="{6F2BD7A4-A435-4711-9C5C-3AA8BC148683}" type="parTrans">
      <dgm:prSet/>
      <dgm:spPr/>
      <dgm:t>
        <a:bodyPr/>
        <a:lstStyle/>
        <a:p>
          <a:endParaRPr lang="ru-RU"/>
        </a:p>
      </dgm:t>
    </dgm:pt>
    <dgm:pt modelId="{03D2980C-5BB3-46D2-B9C7-682A16CC22D4}" cxnId="{6F2BD7A4-A435-4711-9C5C-3AA8BC148683}" type="sibTrans">
      <dgm:prSet/>
      <dgm:spPr/>
      <dgm:t>
        <a:bodyPr/>
        <a:lstStyle/>
        <a:p>
          <a:endParaRPr lang="ru-RU"/>
        </a:p>
      </dgm:t>
    </dgm:pt>
    <dgm:pt modelId="{8BD3166F-D721-4629-A832-47F1FC81DC1F}" type="pres">
      <dgm:prSet presAssocID="{847087EA-0567-4581-B46A-FDA6AB32DCF1}" presName="Name0" presStyleCnt="0">
        <dgm:presLayoutVars>
          <dgm:chMax val="7"/>
          <dgm:chPref val="7"/>
          <dgm:dir/>
        </dgm:presLayoutVars>
      </dgm:prSet>
      <dgm:spPr/>
    </dgm:pt>
    <dgm:pt modelId="{90501E29-15E1-4B1D-AF22-CC9CC64FFC32}" type="pres">
      <dgm:prSet presAssocID="{847087EA-0567-4581-B46A-FDA6AB32DCF1}" presName="Name1" presStyleCnt="0"/>
      <dgm:spPr/>
    </dgm:pt>
    <dgm:pt modelId="{4138A57D-65A8-4002-9D25-BBC1D5AF8459}" type="pres">
      <dgm:prSet presAssocID="{847087EA-0567-4581-B46A-FDA6AB32DCF1}" presName="cycle" presStyleCnt="0"/>
      <dgm:spPr/>
    </dgm:pt>
    <dgm:pt modelId="{6FA01FF2-8B49-4503-95AE-BC307E9E831F}" type="pres">
      <dgm:prSet presAssocID="{847087EA-0567-4581-B46A-FDA6AB32DCF1}" presName="srcNode" presStyleLbl="node1" presStyleIdx="0" presStyleCnt="7"/>
      <dgm:spPr/>
    </dgm:pt>
    <dgm:pt modelId="{696062D0-6B74-4ACD-934F-273AF3AB664D}" type="pres">
      <dgm:prSet presAssocID="{847087EA-0567-4581-B46A-FDA6AB32DCF1}" presName="conn" presStyleLbl="parChTrans1D2" presStyleIdx="0" presStyleCnt="1"/>
      <dgm:spPr/>
    </dgm:pt>
    <dgm:pt modelId="{506EC71F-B279-4F0E-918E-B476209513CE}" type="pres">
      <dgm:prSet presAssocID="{847087EA-0567-4581-B46A-FDA6AB32DCF1}" presName="extraNode" presStyleLbl="node1" presStyleIdx="0" presStyleCnt="7"/>
      <dgm:spPr/>
    </dgm:pt>
    <dgm:pt modelId="{72750BC0-F25F-448F-BBE0-FA1EC37D60B4}" type="pres">
      <dgm:prSet presAssocID="{847087EA-0567-4581-B46A-FDA6AB32DCF1}" presName="dstNode" presStyleLbl="node1" presStyleIdx="0" presStyleCnt="7"/>
      <dgm:spPr/>
    </dgm:pt>
    <dgm:pt modelId="{35073A62-3CFC-4692-BC27-731B456E6C3D}" type="pres">
      <dgm:prSet presAssocID="{3EDCD6CF-DB52-4AF0-99F5-C01F5E5A2693}" presName="text_1" presStyleLbl="node1" presStyleIdx="0" presStyleCnt="7">
        <dgm:presLayoutVars>
          <dgm:bulletEnabled val="1"/>
        </dgm:presLayoutVars>
      </dgm:prSet>
      <dgm:spPr/>
    </dgm:pt>
    <dgm:pt modelId="{92EF9517-DA7D-4D86-ABD9-3E8E1A85F3FB}" type="pres">
      <dgm:prSet presAssocID="{3EDCD6CF-DB52-4AF0-99F5-C01F5E5A2693}" presName="accent_1" presStyleCnt="0"/>
      <dgm:spPr/>
    </dgm:pt>
    <dgm:pt modelId="{86F6FF01-24E6-489C-B80D-C93CA382D633}" type="pres">
      <dgm:prSet presAssocID="{3EDCD6CF-DB52-4AF0-99F5-C01F5E5A2693}" presName="accentRepeatNode" presStyleLbl="solidFgAcc1" presStyleIdx="0" presStyleCnt="7"/>
      <dgm:spPr/>
    </dgm:pt>
    <dgm:pt modelId="{234BF58F-A670-4C75-9D44-1D5239AB2708}" type="pres">
      <dgm:prSet presAssocID="{E967EF06-7CDD-49AF-98F8-A67497676602}" presName="text_2" presStyleLbl="node1" presStyleIdx="1" presStyleCnt="7" custScaleY="147538">
        <dgm:presLayoutVars>
          <dgm:bulletEnabled val="1"/>
        </dgm:presLayoutVars>
      </dgm:prSet>
      <dgm:spPr/>
    </dgm:pt>
    <dgm:pt modelId="{6A0AB313-23CC-424A-A03F-A290F7363E7E}" type="pres">
      <dgm:prSet presAssocID="{E967EF06-7CDD-49AF-98F8-A67497676602}" presName="accent_2" presStyleCnt="0"/>
      <dgm:spPr/>
    </dgm:pt>
    <dgm:pt modelId="{E7893332-7536-4743-A336-4A40F978A539}" type="pres">
      <dgm:prSet presAssocID="{E967EF06-7CDD-49AF-98F8-A67497676602}" presName="accentRepeatNode" presStyleLbl="solidFgAcc1" presStyleIdx="1" presStyleCnt="7" custScaleX="120166" custScaleY="122542" custLinFactNeighborY="-3207"/>
      <dgm:spPr/>
    </dgm:pt>
    <dgm:pt modelId="{7708D6B6-A3D8-41D1-BDB1-903B37B1A158}" type="pres">
      <dgm:prSet presAssocID="{41673F9D-1A6E-4D19-A4EC-44029A1B8AAB}" presName="text_3" presStyleLbl="node1" presStyleIdx="2" presStyleCnt="7">
        <dgm:presLayoutVars>
          <dgm:bulletEnabled val="1"/>
        </dgm:presLayoutVars>
      </dgm:prSet>
      <dgm:spPr/>
    </dgm:pt>
    <dgm:pt modelId="{7B4FD197-DA51-4872-AC2F-25C21D5FF24E}" type="pres">
      <dgm:prSet presAssocID="{41673F9D-1A6E-4D19-A4EC-44029A1B8AAB}" presName="accent_3" presStyleCnt="0"/>
      <dgm:spPr/>
    </dgm:pt>
    <dgm:pt modelId="{539BC3FB-00B2-48D3-BA4A-3D992B2F2FD6}" type="pres">
      <dgm:prSet presAssocID="{41673F9D-1A6E-4D19-A4EC-44029A1B8AAB}" presName="accentRepeatNode" presStyleLbl="solidFgAcc1" presStyleIdx="2" presStyleCnt="7"/>
      <dgm:spPr/>
    </dgm:pt>
    <dgm:pt modelId="{2BB45C35-950F-4E22-820A-9D33D7C01B8D}" type="pres">
      <dgm:prSet presAssocID="{F4777060-0615-4FF0-8C75-7ADC7ADC65CE}" presName="text_4" presStyleLbl="node1" presStyleIdx="3" presStyleCnt="7">
        <dgm:presLayoutVars>
          <dgm:bulletEnabled val="1"/>
        </dgm:presLayoutVars>
      </dgm:prSet>
      <dgm:spPr/>
    </dgm:pt>
    <dgm:pt modelId="{A3F73960-AB25-4118-A2AE-CC2EEA823266}" type="pres">
      <dgm:prSet presAssocID="{F4777060-0615-4FF0-8C75-7ADC7ADC65CE}" presName="accent_4" presStyleCnt="0"/>
      <dgm:spPr/>
    </dgm:pt>
    <dgm:pt modelId="{B870FD2D-33A1-4345-BE9B-B55CB9C4DFA2}" type="pres">
      <dgm:prSet presAssocID="{F4777060-0615-4FF0-8C75-7ADC7ADC65CE}" presName="accentRepeatNode" presStyleLbl="solidFgAcc1" presStyleIdx="3" presStyleCnt="7"/>
      <dgm:spPr/>
    </dgm:pt>
    <dgm:pt modelId="{8B9CD0F8-12AB-4BD2-977F-442D4E4D0F4F}" type="pres">
      <dgm:prSet presAssocID="{18460C63-8C17-445D-8FEE-3E6BC17D440D}" presName="text_5" presStyleLbl="node1" presStyleIdx="4" presStyleCnt="7">
        <dgm:presLayoutVars>
          <dgm:bulletEnabled val="1"/>
        </dgm:presLayoutVars>
      </dgm:prSet>
      <dgm:spPr/>
    </dgm:pt>
    <dgm:pt modelId="{270C5796-BBF6-4E56-B5BF-208C347666E3}" type="pres">
      <dgm:prSet presAssocID="{18460C63-8C17-445D-8FEE-3E6BC17D440D}" presName="accent_5" presStyleCnt="0"/>
      <dgm:spPr/>
    </dgm:pt>
    <dgm:pt modelId="{CC527C38-FA16-4483-9AE6-E6AEECA07E59}" type="pres">
      <dgm:prSet presAssocID="{18460C63-8C17-445D-8FEE-3E6BC17D440D}" presName="accentRepeatNode" presStyleLbl="solidFgAcc1" presStyleIdx="4" presStyleCnt="7"/>
      <dgm:spPr/>
    </dgm:pt>
    <dgm:pt modelId="{21410B3F-895F-4D59-BD96-49088C4BF288}" type="pres">
      <dgm:prSet presAssocID="{1661BAD9-0CCA-4EB9-A130-F4ECE20A12E5}" presName="text_6" presStyleLbl="node1" presStyleIdx="5" presStyleCnt="7">
        <dgm:presLayoutVars>
          <dgm:bulletEnabled val="1"/>
        </dgm:presLayoutVars>
      </dgm:prSet>
      <dgm:spPr/>
    </dgm:pt>
    <dgm:pt modelId="{671048D4-13D1-4368-9D64-918740E7F250}" type="pres">
      <dgm:prSet presAssocID="{1661BAD9-0CCA-4EB9-A130-F4ECE20A12E5}" presName="accent_6" presStyleCnt="0"/>
      <dgm:spPr/>
    </dgm:pt>
    <dgm:pt modelId="{E813A162-C757-449D-BCD0-A5D84F64B404}" type="pres">
      <dgm:prSet presAssocID="{1661BAD9-0CCA-4EB9-A130-F4ECE20A12E5}" presName="accentRepeatNode" presStyleLbl="solidFgAcc1" presStyleIdx="5" presStyleCnt="7"/>
      <dgm:spPr/>
    </dgm:pt>
    <dgm:pt modelId="{F5ACEB10-C5F8-461D-9AA9-74A7AE11F88F}" type="pres">
      <dgm:prSet presAssocID="{5BE78AE8-504C-40B2-B50E-E55B0642EB85}" presName="text_7" presStyleLbl="node1" presStyleIdx="6" presStyleCnt="7">
        <dgm:presLayoutVars>
          <dgm:bulletEnabled val="1"/>
        </dgm:presLayoutVars>
      </dgm:prSet>
      <dgm:spPr/>
    </dgm:pt>
    <dgm:pt modelId="{0F07AC36-B110-4A61-A96A-FD8B38CBEBF7}" type="pres">
      <dgm:prSet presAssocID="{5BE78AE8-504C-40B2-B50E-E55B0642EB85}" presName="accent_7" presStyleCnt="0"/>
      <dgm:spPr/>
    </dgm:pt>
    <dgm:pt modelId="{6F21A5F3-1939-4576-A1FD-C3A38508D904}" type="pres">
      <dgm:prSet presAssocID="{5BE78AE8-504C-40B2-B50E-E55B0642EB85}" presName="accentRepeatNode" presStyleLbl="solidFgAcc1" presStyleIdx="6" presStyleCnt="7"/>
      <dgm:spPr/>
    </dgm:pt>
  </dgm:ptLst>
  <dgm:cxnLst>
    <dgm:cxn modelId="{4DCD2805-334C-4DEE-A933-573CC9466D06}" type="presOf" srcId="{3EDCD6CF-DB52-4AF0-99F5-C01F5E5A2693}" destId="{35073A62-3CFC-4692-BC27-731B456E6C3D}" srcOrd="0" destOrd="0" presId="urn:microsoft.com/office/officeart/2008/layout/VerticalCurvedList"/>
    <dgm:cxn modelId="{F51B900C-793C-40FD-8328-C3863446C634}" type="presOf" srcId="{58EEB61D-7B56-4C7C-BF38-BA7FC1C68DEA}" destId="{696062D0-6B74-4ACD-934F-273AF3AB664D}" srcOrd="0" destOrd="0" presId="urn:microsoft.com/office/officeart/2008/layout/VerticalCurvedList"/>
    <dgm:cxn modelId="{54458737-05B5-4C1C-AA7E-C42D3F4C78CC}" srcId="{847087EA-0567-4581-B46A-FDA6AB32DCF1}" destId="{F4777060-0615-4FF0-8C75-7ADC7ADC65CE}" srcOrd="3" destOrd="0" parTransId="{EF6E1C3B-5415-4E5E-B774-885877B8E806}" sibTransId="{F4FD96F1-C5CE-4685-A9F6-0DED24EB318F}"/>
    <dgm:cxn modelId="{72008A3F-19F5-4B0A-935C-F9A413A6E6C3}" type="presOf" srcId="{41673F9D-1A6E-4D19-A4EC-44029A1B8AAB}" destId="{7708D6B6-A3D8-41D1-BDB1-903B37B1A158}" srcOrd="0" destOrd="0" presId="urn:microsoft.com/office/officeart/2008/layout/VerticalCurvedList"/>
    <dgm:cxn modelId="{CA69C45E-35A3-4843-8205-6F51ACA73D32}" srcId="{847087EA-0567-4581-B46A-FDA6AB32DCF1}" destId="{18460C63-8C17-445D-8FEE-3E6BC17D440D}" srcOrd="4" destOrd="0" parTransId="{4A86279E-73E1-4C90-8395-9F9177F1193D}" sibTransId="{E4E84DB7-747B-4872-BBF0-9965CA655B99}"/>
    <dgm:cxn modelId="{387F7465-6F74-4923-86A5-38A387EF1066}" srcId="{847087EA-0567-4581-B46A-FDA6AB32DCF1}" destId="{3EDCD6CF-DB52-4AF0-99F5-C01F5E5A2693}" srcOrd="0" destOrd="0" parTransId="{3601C3CC-2790-426E-9A79-5E21C7BD1527}" sibTransId="{58EEB61D-7B56-4C7C-BF38-BA7FC1C68DEA}"/>
    <dgm:cxn modelId="{F17A1383-9475-4F59-B933-C03A910C9356}" srcId="{847087EA-0567-4581-B46A-FDA6AB32DCF1}" destId="{5BE78AE8-504C-40B2-B50E-E55B0642EB85}" srcOrd="6" destOrd="0" parTransId="{811314EE-5BF0-4401-A1D8-C0EDC73A9148}" sibTransId="{4093B771-2199-4C07-B824-E9A29503010D}"/>
    <dgm:cxn modelId="{90B52186-CF03-4FB8-AB35-A1D58F4D0EE4}" srcId="{847087EA-0567-4581-B46A-FDA6AB32DCF1}" destId="{E967EF06-7CDD-49AF-98F8-A67497676602}" srcOrd="1" destOrd="0" parTransId="{E4B9EBF1-656B-4C75-A305-9B6AA3F5E28D}" sibTransId="{CEFB1A51-111F-44E5-8217-54D5B78F6FF3}"/>
    <dgm:cxn modelId="{E15DCA8A-0FD4-4580-9B33-D690E592B56A}" type="presOf" srcId="{F4777060-0615-4FF0-8C75-7ADC7ADC65CE}" destId="{2BB45C35-950F-4E22-820A-9D33D7C01B8D}" srcOrd="0" destOrd="0" presId="urn:microsoft.com/office/officeart/2008/layout/VerticalCurvedList"/>
    <dgm:cxn modelId="{40DECA9B-8080-4E58-80BA-230069A80FB9}" type="presOf" srcId="{5BE78AE8-504C-40B2-B50E-E55B0642EB85}" destId="{F5ACEB10-C5F8-461D-9AA9-74A7AE11F88F}" srcOrd="0" destOrd="0" presId="urn:microsoft.com/office/officeart/2008/layout/VerticalCurvedList"/>
    <dgm:cxn modelId="{6F2BD7A4-A435-4711-9C5C-3AA8BC148683}" srcId="{847087EA-0567-4581-B46A-FDA6AB32DCF1}" destId="{C711CB61-D5A6-4723-8F8C-66A4FEA87ED9}" srcOrd="7" destOrd="0" parTransId="{E292D29E-59A4-48EA-B1C3-14BD565A1B2B}" sibTransId="{03D2980C-5BB3-46D2-B9C7-682A16CC22D4}"/>
    <dgm:cxn modelId="{45456BAF-12E0-4406-804F-BD5535EDD22E}" type="presOf" srcId="{E967EF06-7CDD-49AF-98F8-A67497676602}" destId="{234BF58F-A670-4C75-9D44-1D5239AB2708}" srcOrd="0" destOrd="0" presId="urn:microsoft.com/office/officeart/2008/layout/VerticalCurvedList"/>
    <dgm:cxn modelId="{201DD5CC-1EA0-4BF4-8F00-6F46FBA6E054}" type="presOf" srcId="{847087EA-0567-4581-B46A-FDA6AB32DCF1}" destId="{8BD3166F-D721-4629-A832-47F1FC81DC1F}" srcOrd="0" destOrd="0" presId="urn:microsoft.com/office/officeart/2008/layout/VerticalCurvedList"/>
    <dgm:cxn modelId="{C8C583E6-D4EE-4066-B591-678579C6AC72}" type="presOf" srcId="{18460C63-8C17-445D-8FEE-3E6BC17D440D}" destId="{8B9CD0F8-12AB-4BD2-977F-442D4E4D0F4F}" srcOrd="0" destOrd="0" presId="urn:microsoft.com/office/officeart/2008/layout/VerticalCurvedList"/>
    <dgm:cxn modelId="{1BE409F3-A26F-4605-840C-4698C793428D}" srcId="{847087EA-0567-4581-B46A-FDA6AB32DCF1}" destId="{41673F9D-1A6E-4D19-A4EC-44029A1B8AAB}" srcOrd="2" destOrd="0" parTransId="{9E91C34E-DA9D-4B23-9821-19F5E192E8D2}" sibTransId="{D1BD414C-23D1-484B-A2A1-4F83C214CDF0}"/>
    <dgm:cxn modelId="{2A926FF6-36BD-487F-914C-31CA4E5937D6}" srcId="{847087EA-0567-4581-B46A-FDA6AB32DCF1}" destId="{1661BAD9-0CCA-4EB9-A130-F4ECE20A12E5}" srcOrd="5" destOrd="0" parTransId="{23AE3BD2-A51F-4057-A5C8-75A506BF1BCF}" sibTransId="{93CC95F7-82FF-4604-B820-603076CE7AED}"/>
    <dgm:cxn modelId="{664A34FF-95D8-48BD-9904-5D4E5C1EAB1E}" type="presOf" srcId="{1661BAD9-0CCA-4EB9-A130-F4ECE20A12E5}" destId="{21410B3F-895F-4D59-BD96-49088C4BF288}" srcOrd="0" destOrd="0" presId="urn:microsoft.com/office/officeart/2008/layout/VerticalCurvedList"/>
    <dgm:cxn modelId="{5EF8C8D8-9A76-4CCF-8D5C-1C6B39ED5ECA}" type="presParOf" srcId="{8BD3166F-D721-4629-A832-47F1FC81DC1F}" destId="{90501E29-15E1-4B1D-AF22-CC9CC64FFC32}" srcOrd="0" destOrd="0" presId="urn:microsoft.com/office/officeart/2008/layout/VerticalCurvedList"/>
    <dgm:cxn modelId="{B1E5B988-3C48-4533-B740-F24574F29765}" type="presParOf" srcId="{90501E29-15E1-4B1D-AF22-CC9CC64FFC32}" destId="{4138A57D-65A8-4002-9D25-BBC1D5AF8459}" srcOrd="0" destOrd="0" presId="urn:microsoft.com/office/officeart/2008/layout/VerticalCurvedList"/>
    <dgm:cxn modelId="{27DC7736-ECBE-4027-B3B1-3A270E98A79F}" type="presParOf" srcId="{4138A57D-65A8-4002-9D25-BBC1D5AF8459}" destId="{6FA01FF2-8B49-4503-95AE-BC307E9E831F}" srcOrd="0" destOrd="0" presId="urn:microsoft.com/office/officeart/2008/layout/VerticalCurvedList"/>
    <dgm:cxn modelId="{255428A5-3AD0-4C35-89B6-C60B49330004}" type="presParOf" srcId="{4138A57D-65A8-4002-9D25-BBC1D5AF8459}" destId="{696062D0-6B74-4ACD-934F-273AF3AB664D}" srcOrd="1" destOrd="0" presId="urn:microsoft.com/office/officeart/2008/layout/VerticalCurvedList"/>
    <dgm:cxn modelId="{F719D69A-4FED-496F-8EA3-39424E081441}" type="presParOf" srcId="{4138A57D-65A8-4002-9D25-BBC1D5AF8459}" destId="{506EC71F-B279-4F0E-918E-B476209513CE}" srcOrd="2" destOrd="0" presId="urn:microsoft.com/office/officeart/2008/layout/VerticalCurvedList"/>
    <dgm:cxn modelId="{9EE92F50-061C-4CB7-9F6C-F975D8731015}" type="presParOf" srcId="{4138A57D-65A8-4002-9D25-BBC1D5AF8459}" destId="{72750BC0-F25F-448F-BBE0-FA1EC37D60B4}" srcOrd="3" destOrd="0" presId="urn:microsoft.com/office/officeart/2008/layout/VerticalCurvedList"/>
    <dgm:cxn modelId="{FCE24EC3-6481-4E20-9237-1C68846A12A3}" type="presParOf" srcId="{90501E29-15E1-4B1D-AF22-CC9CC64FFC32}" destId="{35073A62-3CFC-4692-BC27-731B456E6C3D}" srcOrd="1" destOrd="0" presId="urn:microsoft.com/office/officeart/2008/layout/VerticalCurvedList"/>
    <dgm:cxn modelId="{BBC13023-5697-417D-8F10-BD2C03E4173B}" type="presParOf" srcId="{90501E29-15E1-4B1D-AF22-CC9CC64FFC32}" destId="{92EF9517-DA7D-4D86-ABD9-3E8E1A85F3FB}" srcOrd="2" destOrd="0" presId="urn:microsoft.com/office/officeart/2008/layout/VerticalCurvedList"/>
    <dgm:cxn modelId="{8B14B358-4846-482A-B6E3-7CE08D7CC072}" type="presParOf" srcId="{92EF9517-DA7D-4D86-ABD9-3E8E1A85F3FB}" destId="{86F6FF01-24E6-489C-B80D-C93CA382D633}" srcOrd="0" destOrd="0" presId="urn:microsoft.com/office/officeart/2008/layout/VerticalCurvedList"/>
    <dgm:cxn modelId="{56B53434-0920-42FB-B777-57131F7719EF}" type="presParOf" srcId="{90501E29-15E1-4B1D-AF22-CC9CC64FFC32}" destId="{234BF58F-A670-4C75-9D44-1D5239AB2708}" srcOrd="3" destOrd="0" presId="urn:microsoft.com/office/officeart/2008/layout/VerticalCurvedList"/>
    <dgm:cxn modelId="{10604314-C215-4B36-933B-88FF27A7612C}" type="presParOf" srcId="{90501E29-15E1-4B1D-AF22-CC9CC64FFC32}" destId="{6A0AB313-23CC-424A-A03F-A290F7363E7E}" srcOrd="4" destOrd="0" presId="urn:microsoft.com/office/officeart/2008/layout/VerticalCurvedList"/>
    <dgm:cxn modelId="{1D07AABA-4364-4FFB-AE47-B3049D41014E}" type="presParOf" srcId="{6A0AB313-23CC-424A-A03F-A290F7363E7E}" destId="{E7893332-7536-4743-A336-4A40F978A539}" srcOrd="0" destOrd="0" presId="urn:microsoft.com/office/officeart/2008/layout/VerticalCurvedList"/>
    <dgm:cxn modelId="{FAFA1CEC-0017-4396-A99C-A15D3C215F5D}" type="presParOf" srcId="{90501E29-15E1-4B1D-AF22-CC9CC64FFC32}" destId="{7708D6B6-A3D8-41D1-BDB1-903B37B1A158}" srcOrd="5" destOrd="0" presId="urn:microsoft.com/office/officeart/2008/layout/VerticalCurvedList"/>
    <dgm:cxn modelId="{DF31B823-CE34-4DF8-B757-6110E9329FB0}" type="presParOf" srcId="{90501E29-15E1-4B1D-AF22-CC9CC64FFC32}" destId="{7B4FD197-DA51-4872-AC2F-25C21D5FF24E}" srcOrd="6" destOrd="0" presId="urn:microsoft.com/office/officeart/2008/layout/VerticalCurvedList"/>
    <dgm:cxn modelId="{11CEA103-BCF0-4EE5-BE2E-194C13F2B451}" type="presParOf" srcId="{7B4FD197-DA51-4872-AC2F-25C21D5FF24E}" destId="{539BC3FB-00B2-48D3-BA4A-3D992B2F2FD6}" srcOrd="0" destOrd="0" presId="urn:microsoft.com/office/officeart/2008/layout/VerticalCurvedList"/>
    <dgm:cxn modelId="{A192F4F5-7517-46BA-B827-13D8B96C1EC6}" type="presParOf" srcId="{90501E29-15E1-4B1D-AF22-CC9CC64FFC32}" destId="{2BB45C35-950F-4E22-820A-9D33D7C01B8D}" srcOrd="7" destOrd="0" presId="urn:microsoft.com/office/officeart/2008/layout/VerticalCurvedList"/>
    <dgm:cxn modelId="{5770A82B-E1F8-4B47-9E6A-17D16C45B7C0}" type="presParOf" srcId="{90501E29-15E1-4B1D-AF22-CC9CC64FFC32}" destId="{A3F73960-AB25-4118-A2AE-CC2EEA823266}" srcOrd="8" destOrd="0" presId="urn:microsoft.com/office/officeart/2008/layout/VerticalCurvedList"/>
    <dgm:cxn modelId="{128442AD-8A04-43B8-9CB8-BA3EC7EA08AE}" type="presParOf" srcId="{A3F73960-AB25-4118-A2AE-CC2EEA823266}" destId="{B870FD2D-33A1-4345-BE9B-B55CB9C4DFA2}" srcOrd="0" destOrd="0" presId="urn:microsoft.com/office/officeart/2008/layout/VerticalCurvedList"/>
    <dgm:cxn modelId="{7F0AC10D-4283-4542-872A-1EFE0AE5035A}" type="presParOf" srcId="{90501E29-15E1-4B1D-AF22-CC9CC64FFC32}" destId="{8B9CD0F8-12AB-4BD2-977F-442D4E4D0F4F}" srcOrd="9" destOrd="0" presId="urn:microsoft.com/office/officeart/2008/layout/VerticalCurvedList"/>
    <dgm:cxn modelId="{2FDD02C6-3D9F-4140-B93E-0A552BC0909F}" type="presParOf" srcId="{90501E29-15E1-4B1D-AF22-CC9CC64FFC32}" destId="{270C5796-BBF6-4E56-B5BF-208C347666E3}" srcOrd="10" destOrd="0" presId="urn:microsoft.com/office/officeart/2008/layout/VerticalCurvedList"/>
    <dgm:cxn modelId="{667864FF-AA32-4A54-A7C5-3C98DC585BD8}" type="presParOf" srcId="{270C5796-BBF6-4E56-B5BF-208C347666E3}" destId="{CC527C38-FA16-4483-9AE6-E6AEECA07E59}" srcOrd="0" destOrd="0" presId="urn:microsoft.com/office/officeart/2008/layout/VerticalCurvedList"/>
    <dgm:cxn modelId="{1FF58473-5214-4D1D-B490-A5E812B08B78}" type="presParOf" srcId="{90501E29-15E1-4B1D-AF22-CC9CC64FFC32}" destId="{21410B3F-895F-4D59-BD96-49088C4BF288}" srcOrd="11" destOrd="0" presId="urn:microsoft.com/office/officeart/2008/layout/VerticalCurvedList"/>
    <dgm:cxn modelId="{5C8A3BC0-DBAD-4619-BF2A-6698757F2CA1}" type="presParOf" srcId="{90501E29-15E1-4B1D-AF22-CC9CC64FFC32}" destId="{671048D4-13D1-4368-9D64-918740E7F250}" srcOrd="12" destOrd="0" presId="urn:microsoft.com/office/officeart/2008/layout/VerticalCurvedList"/>
    <dgm:cxn modelId="{42032B7D-05F7-4DE7-85F5-C1C5FCEEBD14}" type="presParOf" srcId="{671048D4-13D1-4368-9D64-918740E7F250}" destId="{E813A162-C757-449D-BCD0-A5D84F64B404}" srcOrd="0" destOrd="0" presId="urn:microsoft.com/office/officeart/2008/layout/VerticalCurvedList"/>
    <dgm:cxn modelId="{4C3FA4DF-6ACD-4E61-8EF2-995A51E03140}" type="presParOf" srcId="{90501E29-15E1-4B1D-AF22-CC9CC64FFC32}" destId="{F5ACEB10-C5F8-461D-9AA9-74A7AE11F88F}" srcOrd="13" destOrd="0" presId="urn:microsoft.com/office/officeart/2008/layout/VerticalCurvedList"/>
    <dgm:cxn modelId="{3C198FE2-461D-4232-9FB0-7EC345F0D246}" type="presParOf" srcId="{90501E29-15E1-4B1D-AF22-CC9CC64FFC32}" destId="{0F07AC36-B110-4A61-A96A-FD8B38CBEBF7}" srcOrd="14" destOrd="0" presId="urn:microsoft.com/office/officeart/2008/layout/VerticalCurvedList"/>
    <dgm:cxn modelId="{F159F1BC-C5C4-403D-9853-3AE0929964D3}" type="presParOf" srcId="{0F07AC36-B110-4A61-A96A-FD8B38CBEBF7}" destId="{6F21A5F3-1939-4576-A1FD-C3A38508D9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0750420" cy="5122506"/>
        <a:chOff x="0" y="0"/>
        <a:chExt cx="10750420" cy="5122506"/>
      </a:xfrm>
    </dsp:grpSpPr>
    <dsp:sp modelId="{696062D0-6B74-4ACD-934F-273AF3AB664D}">
      <dsp:nvSpPr>
        <dsp:cNvPr id="4" name="Арка 3"/>
        <dsp:cNvSpPr/>
      </dsp:nvSpPr>
      <dsp:spPr bwMode="white">
        <a:xfrm>
          <a:off x="-5732606" y="-899071"/>
          <a:ext cx="6920648" cy="6920648"/>
        </a:xfrm>
        <a:prstGeom prst="blockArc">
          <a:avLst>
            <a:gd name="adj1" fmla="val 18900000"/>
            <a:gd name="adj2" fmla="val 2700000"/>
            <a:gd name="adj3" fmla="val 261"/>
          </a:avLst>
        </a:pr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-5732606" y="-899071"/>
        <a:ext cx="6920648" cy="6920648"/>
      </dsp:txXfrm>
    </dsp:sp>
    <dsp:sp modelId="{35073A62-3CFC-4692-BC27-731B456E6C3D}">
      <dsp:nvSpPr>
        <dsp:cNvPr id="7" name="Прямоугольник 6"/>
        <dsp:cNvSpPr/>
      </dsp:nvSpPr>
      <dsp:spPr bwMode="white">
        <a:xfrm>
          <a:off x="427729" y="232869"/>
          <a:ext cx="10322691" cy="46553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369517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Экскурсионно-просветительская деятельность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729" y="232869"/>
        <a:ext cx="10322691" cy="465533"/>
      </dsp:txXfrm>
    </dsp:sp>
    <dsp:sp modelId="{86F6FF01-24E6-489C-B80D-C93CA382D633}">
      <dsp:nvSpPr>
        <dsp:cNvPr id="8" name="Овал 7"/>
        <dsp:cNvSpPr/>
      </dsp:nvSpPr>
      <dsp:spPr bwMode="white">
        <a:xfrm>
          <a:off x="136771" y="174677"/>
          <a:ext cx="581917" cy="581917"/>
        </a:xfrm>
        <a:prstGeom prst="ellipse">
          <a:avLst/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136771" y="174677"/>
        <a:ext cx="581917" cy="581917"/>
      </dsp:txXfrm>
    </dsp:sp>
    <dsp:sp modelId="{234BF58F-A670-4C75-9D44-1D5239AB2708}">
      <dsp:nvSpPr>
        <dsp:cNvPr id="9" name="Прямоугольник 8"/>
        <dsp:cNvSpPr/>
      </dsp:nvSpPr>
      <dsp:spPr bwMode="white">
        <a:xfrm>
          <a:off x="849311" y="931579"/>
          <a:ext cx="9901109" cy="46553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249999"/>
            <a:satOff val="-13986"/>
            <a:lumOff val="1438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369517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Использование материалов музея на уроках и во внеурочной деятельности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9311" y="931579"/>
        <a:ext cx="9901109" cy="465533"/>
      </dsp:txXfrm>
    </dsp:sp>
    <dsp:sp modelId="{E7893332-7536-4743-A336-4A40F978A539}">
      <dsp:nvSpPr>
        <dsp:cNvPr id="10" name="Овал 9"/>
        <dsp:cNvSpPr/>
      </dsp:nvSpPr>
      <dsp:spPr bwMode="white">
        <a:xfrm>
          <a:off x="558353" y="858158"/>
          <a:ext cx="581917" cy="581917"/>
        </a:xfrm>
        <a:prstGeom prst="ellipse">
          <a:avLst/>
        </a:prstGeom>
      </dsp:spPr>
      <dsp:style>
        <a:lnRef idx="1">
          <a:schemeClr val="accent2">
            <a:hueOff val="-249999"/>
            <a:satOff val="-13986"/>
            <a:lumOff val="1438"/>
            <a:alpha val="100000"/>
          </a:schemeClr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558353" y="858158"/>
        <a:ext cx="581917" cy="581917"/>
      </dsp:txXfrm>
    </dsp:sp>
    <dsp:sp modelId="{7708D6B6-A3D8-41D1-BDB1-903B37B1A158}">
      <dsp:nvSpPr>
        <dsp:cNvPr id="11" name="Прямоугольник 10"/>
        <dsp:cNvSpPr/>
      </dsp:nvSpPr>
      <dsp:spPr bwMode="white">
        <a:xfrm>
          <a:off x="1080337" y="1629777"/>
          <a:ext cx="9670083" cy="46553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499999"/>
            <a:satOff val="-27973"/>
            <a:lumOff val="287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369517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>
              <a:latin typeface="Arial" panose="020B0604020202020204" pitchFamily="34" charset="0"/>
              <a:cs typeface="Arial" panose="020B0604020202020204" pitchFamily="34" charset="0"/>
            </a:rPr>
            <a:t>Поисково-исследовательская деятельность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0337" y="1629777"/>
        <a:ext cx="9670083" cy="465533"/>
      </dsp:txXfrm>
    </dsp:sp>
    <dsp:sp modelId="{539BC3FB-00B2-48D3-BA4A-3D992B2F2FD6}">
      <dsp:nvSpPr>
        <dsp:cNvPr id="12" name="Овал 11"/>
        <dsp:cNvSpPr/>
      </dsp:nvSpPr>
      <dsp:spPr bwMode="white">
        <a:xfrm>
          <a:off x="789378" y="1571585"/>
          <a:ext cx="581917" cy="581917"/>
        </a:xfrm>
        <a:prstGeom prst="ellipse">
          <a:avLst/>
        </a:prstGeom>
      </dsp:spPr>
      <dsp:style>
        <a:lnRef idx="1">
          <a:schemeClr val="accent2">
            <a:hueOff val="-499999"/>
            <a:satOff val="-27973"/>
            <a:lumOff val="2876"/>
            <a:alpha val="100000"/>
          </a:schemeClr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789378" y="1571585"/>
        <a:ext cx="581917" cy="581917"/>
      </dsp:txXfrm>
    </dsp:sp>
    <dsp:sp modelId="{2BB45C35-950F-4E22-820A-9D33D7C01B8D}">
      <dsp:nvSpPr>
        <dsp:cNvPr id="13" name="Прямоугольник 12"/>
        <dsp:cNvSpPr/>
      </dsp:nvSpPr>
      <dsp:spPr bwMode="white">
        <a:xfrm>
          <a:off x="1154101" y="2328486"/>
          <a:ext cx="9596319" cy="46553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750000"/>
            <a:satOff val="-41960"/>
            <a:lumOff val="4314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369517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Экспозиционно-выставочная деятельность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4101" y="2328486"/>
        <a:ext cx="9596319" cy="465533"/>
      </dsp:txXfrm>
    </dsp:sp>
    <dsp:sp modelId="{B870FD2D-33A1-4345-BE9B-B55CB9C4DFA2}">
      <dsp:nvSpPr>
        <dsp:cNvPr id="14" name="Овал 13"/>
        <dsp:cNvSpPr/>
      </dsp:nvSpPr>
      <dsp:spPr bwMode="white">
        <a:xfrm>
          <a:off x="863142" y="2270295"/>
          <a:ext cx="581917" cy="581917"/>
        </a:xfrm>
        <a:prstGeom prst="ellipse">
          <a:avLst/>
        </a:prstGeom>
      </dsp:spPr>
      <dsp:style>
        <a:lnRef idx="1">
          <a:schemeClr val="accent2">
            <a:hueOff val="-750000"/>
            <a:satOff val="-41960"/>
            <a:lumOff val="4314"/>
            <a:alpha val="100000"/>
          </a:schemeClr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863142" y="2270295"/>
        <a:ext cx="581917" cy="581917"/>
      </dsp:txXfrm>
    </dsp:sp>
    <dsp:sp modelId="{8B9CD0F8-12AB-4BD2-977F-442D4E4D0F4F}">
      <dsp:nvSpPr>
        <dsp:cNvPr id="15" name="Прямоугольник 14"/>
        <dsp:cNvSpPr/>
      </dsp:nvSpPr>
      <dsp:spPr bwMode="white">
        <a:xfrm>
          <a:off x="1080337" y="3027196"/>
          <a:ext cx="9670083" cy="46553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999999"/>
            <a:satOff val="-55947"/>
            <a:lumOff val="575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369517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Связь  музея с общественностью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0337" y="3027196"/>
        <a:ext cx="9670083" cy="465533"/>
      </dsp:txXfrm>
    </dsp:sp>
    <dsp:sp modelId="{CC527C38-FA16-4483-9AE6-E6AEECA07E59}">
      <dsp:nvSpPr>
        <dsp:cNvPr id="16" name="Овал 15"/>
        <dsp:cNvSpPr/>
      </dsp:nvSpPr>
      <dsp:spPr bwMode="white">
        <a:xfrm>
          <a:off x="789378" y="2969004"/>
          <a:ext cx="581917" cy="581917"/>
        </a:xfrm>
        <a:prstGeom prst="ellipse">
          <a:avLst/>
        </a:prstGeom>
      </dsp:spPr>
      <dsp:style>
        <a:lnRef idx="1">
          <a:schemeClr val="accent2">
            <a:hueOff val="-999999"/>
            <a:satOff val="-55947"/>
            <a:lumOff val="5752"/>
            <a:alpha val="100000"/>
          </a:schemeClr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789378" y="2969004"/>
        <a:ext cx="581917" cy="581917"/>
      </dsp:txXfrm>
    </dsp:sp>
    <dsp:sp modelId="{21410B3F-895F-4D59-BD96-49088C4BF288}">
      <dsp:nvSpPr>
        <dsp:cNvPr id="17" name="Прямоугольник 16"/>
        <dsp:cNvSpPr/>
      </dsp:nvSpPr>
      <dsp:spPr bwMode="white">
        <a:xfrm>
          <a:off x="849311" y="3725394"/>
          <a:ext cx="9901109" cy="46553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1250000"/>
            <a:satOff val="-69934"/>
            <a:lumOff val="719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369517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>
              <a:latin typeface="Arial" panose="020B0604020202020204" pitchFamily="34" charset="0"/>
              <a:cs typeface="Arial" panose="020B0604020202020204" pitchFamily="34" charset="0"/>
            </a:rPr>
            <a:t>Волонтерская деятельность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9311" y="3725394"/>
        <a:ext cx="9901109" cy="465533"/>
      </dsp:txXfrm>
    </dsp:sp>
    <dsp:sp modelId="{E813A162-C757-449D-BCD0-A5D84F64B404}">
      <dsp:nvSpPr>
        <dsp:cNvPr id="18" name="Овал 17"/>
        <dsp:cNvSpPr/>
      </dsp:nvSpPr>
      <dsp:spPr bwMode="white">
        <a:xfrm>
          <a:off x="558353" y="3667202"/>
          <a:ext cx="581917" cy="581917"/>
        </a:xfrm>
        <a:prstGeom prst="ellipse">
          <a:avLst/>
        </a:prstGeom>
      </dsp:spPr>
      <dsp:style>
        <a:lnRef idx="1">
          <a:schemeClr val="accent2">
            <a:hueOff val="-1250000"/>
            <a:satOff val="-69934"/>
            <a:lumOff val="7190"/>
            <a:alpha val="100000"/>
          </a:schemeClr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558353" y="3667202"/>
        <a:ext cx="581917" cy="581917"/>
      </dsp:txXfrm>
    </dsp:sp>
    <dsp:sp modelId="{F5ACEB10-C5F8-461D-9AA9-74A7AE11F88F}">
      <dsp:nvSpPr>
        <dsp:cNvPr id="19" name="Прямоугольник 18"/>
        <dsp:cNvSpPr/>
      </dsp:nvSpPr>
      <dsp:spPr bwMode="white">
        <a:xfrm>
          <a:off x="427729" y="4424104"/>
          <a:ext cx="10322691" cy="46553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369517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Встречи  с ветеранами ВОВ, тружениками тыла, ветеранами труда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729" y="4424104"/>
        <a:ext cx="10322691" cy="465533"/>
      </dsp:txXfrm>
    </dsp:sp>
    <dsp:sp modelId="{6F21A5F3-1939-4576-A1FD-C3A38508D904}">
      <dsp:nvSpPr>
        <dsp:cNvPr id="20" name="Овал 19"/>
        <dsp:cNvSpPr/>
      </dsp:nvSpPr>
      <dsp:spPr bwMode="white">
        <a:xfrm>
          <a:off x="136771" y="4365912"/>
          <a:ext cx="581917" cy="581917"/>
        </a:xfrm>
        <a:prstGeom prst="ellipse">
          <a:avLst/>
        </a:prstGeom>
      </dsp:spPr>
      <dsp:style>
        <a:lnRef idx="1">
          <a:schemeClr val="accent2">
            <a:hueOff val="-1500000"/>
            <a:satOff val="-83921"/>
            <a:lumOff val="8627"/>
            <a:alpha val="100000"/>
          </a:schemeClr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136771" y="4365912"/>
        <a:ext cx="581917" cy="581917"/>
      </dsp:txXfrm>
    </dsp:sp>
    <dsp:sp modelId="{6FA01FF2-8B49-4503-95AE-BC307E9E831F}">
      <dsp:nvSpPr>
        <dsp:cNvPr id="3" name="Прямоугольник 2" hidden="1"/>
        <dsp:cNvSpPr/>
      </dsp:nvSpPr>
      <dsp:spPr bwMode="white">
        <a:xfrm>
          <a:off x="143809" y="109162"/>
          <a:ext cx="36000" cy="36000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43809" y="109162"/>
        <a:ext cx="36000" cy="36000"/>
      </dsp:txXfrm>
    </dsp:sp>
    <dsp:sp modelId="{506EC71F-B279-4F0E-918E-B476209513CE}">
      <dsp:nvSpPr>
        <dsp:cNvPr id="5" name="Прямоугольник 4" hidden="1"/>
        <dsp:cNvSpPr/>
      </dsp:nvSpPr>
      <dsp:spPr bwMode="white">
        <a:xfrm>
          <a:off x="1152042" y="2543253"/>
          <a:ext cx="36000" cy="36000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152042" y="2543253"/>
        <a:ext cx="36000" cy="36000"/>
      </dsp:txXfrm>
    </dsp:sp>
    <dsp:sp modelId="{72750BC0-F25F-448F-BBE0-FA1EC37D60B4}">
      <dsp:nvSpPr>
        <dsp:cNvPr id="6" name="Прямоугольник 5" hidden="1"/>
        <dsp:cNvSpPr/>
      </dsp:nvSpPr>
      <dsp:spPr bwMode="white">
        <a:xfrm>
          <a:off x="143809" y="4977344"/>
          <a:ext cx="36000" cy="36000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43809" y="4977344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408C8-18B3-4694-B955-0C53B21E3B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358E2-812A-4A5F-98EB-7D2B008711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408C8-18B3-4694-B955-0C53B21E3B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358E2-812A-4A5F-98EB-7D2B008711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408C8-18B3-4694-B955-0C53B21E3B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358E2-812A-4A5F-98EB-7D2B008711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408C8-18B3-4694-B955-0C53B21E3B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358E2-812A-4A5F-98EB-7D2B008711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408C8-18B3-4694-B955-0C53B21E3B5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358E2-812A-4A5F-98EB-7D2B008711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408C8-18B3-4694-B955-0C53B21E3B5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358E2-812A-4A5F-98EB-7D2B008711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408C8-18B3-4694-B955-0C53B21E3B5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358E2-812A-4A5F-98EB-7D2B008711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408C8-18B3-4694-B955-0C53B21E3B5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358E2-812A-4A5F-98EB-7D2B008711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408C8-18B3-4694-B955-0C53B21E3B5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358E2-812A-4A5F-98EB-7D2B008711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408C8-18B3-4694-B955-0C53B21E3B5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358E2-812A-4A5F-98EB-7D2B008711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8" name="AutoShape 4"/>
          <p:cNvSpPr>
            <a:spLocks noChangeAspect="1" noChangeArrowheads="1"/>
          </p:cNvSpPr>
          <p:nvPr userDrawn="1"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3.jpeg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3.jpeg"/><Relationship Id="rId7" Type="http://schemas.openxmlformats.org/officeDocument/2006/relationships/image" Target="../media/image62.jpeg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jpeg"/><Relationship Id="rId8" Type="http://schemas.openxmlformats.org/officeDocument/2006/relationships/image" Target="../media/image80.jpeg"/><Relationship Id="rId7" Type="http://schemas.openxmlformats.org/officeDocument/2006/relationships/image" Target="../media/image79.jpeg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6.jpeg"/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image" Target="../media/image97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image" Target="../media/image108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image" Target="../media/image114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image" Target="../media/image1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2.jpeg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image" Target="../media/image126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image" Target="../media/image13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0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8.jpeg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027"/>
            <a:ext cx="12192000" cy="688002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35902" y="5085606"/>
            <a:ext cx="5106956" cy="1772394"/>
          </a:xfrm>
        </p:spPr>
        <p:txBody>
          <a:bodyPr>
            <a:normAutofit fontScale="92500"/>
          </a:bodyPr>
          <a:lstStyle/>
          <a:p>
            <a:r>
              <a:rPr lang="ru-RU" alt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Адрес: 452800, г. Янаул,   </a:t>
            </a:r>
            <a:endParaRPr lang="ru-RU" altLang="ru-RU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ул. Победы, 77 </a:t>
            </a:r>
            <a:endParaRPr lang="ru-RU" altLang="ru-RU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руководитель музея: </a:t>
            </a:r>
            <a:endParaRPr lang="ru-RU" altLang="ru-RU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Ившина Екатерина Николаевна</a:t>
            </a:r>
            <a:endParaRPr lang="ru-RU" altLang="ru-RU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44" y="156827"/>
            <a:ext cx="11524861" cy="7771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Афганистан и Чечня: наша боль и память…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51281" y="5382921"/>
            <a:ext cx="2030413" cy="135731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824" y="3283431"/>
            <a:ext cx="192881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407" y="3318074"/>
            <a:ext cx="1927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9708" y="3308829"/>
            <a:ext cx="19256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14182" y="4658090"/>
            <a:ext cx="307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 err="1"/>
              <a:t>Фидус</a:t>
            </a:r>
            <a:r>
              <a:rPr lang="ru-RU" altLang="ru-RU" sz="1400" b="1" i="1" dirty="0"/>
              <a:t> Файзуллин,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погиб в 1 чеченскую кампанию</a:t>
            </a:r>
            <a:endParaRPr lang="ru-RU" altLang="ru-RU" sz="1400" b="1" i="1" dirty="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7263193" y="4651734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Сергей </a:t>
            </a:r>
            <a:r>
              <a:rPr lang="ru-RU" altLang="ru-RU" sz="1400" b="1" i="1" dirty="0" err="1"/>
              <a:t>Сандаков</a:t>
            </a:r>
            <a:r>
              <a:rPr lang="ru-RU" altLang="ru-RU" sz="1400" b="1" i="1" dirty="0"/>
              <a:t>,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погиб во 2 чеченскую кампанию</a:t>
            </a:r>
            <a:endParaRPr lang="ru-RU" altLang="ru-RU" sz="1400" b="1" i="1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8880117" y="5522622"/>
            <a:ext cx="31003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/>
              <a:t>Юноши России присягают, </a:t>
            </a:r>
            <a:br>
              <a:rPr lang="ru-RU" altLang="ru-RU" sz="1600" b="1" i="1" dirty="0"/>
            </a:br>
            <a:r>
              <a:rPr lang="ru-RU" altLang="ru-RU" sz="1600" b="1" i="1" dirty="0"/>
              <a:t>Клятву перед знаменем дают. </a:t>
            </a:r>
            <a:br>
              <a:rPr lang="ru-RU" altLang="ru-RU" sz="1600" b="1" i="1" dirty="0"/>
            </a:br>
            <a:r>
              <a:rPr lang="ru-RU" altLang="ru-RU" sz="1600" b="1" i="1" dirty="0"/>
              <a:t>Юноши пока еще не знают, </a:t>
            </a:r>
            <a:br>
              <a:rPr lang="ru-RU" altLang="ru-RU" sz="1600" b="1" i="1" dirty="0"/>
            </a:br>
            <a:r>
              <a:rPr lang="ru-RU" altLang="ru-RU" sz="1600" b="1" i="1" dirty="0"/>
              <a:t>Что домой они не все придут…</a:t>
            </a:r>
            <a:endParaRPr lang="ru-RU" altLang="ru-RU" sz="1600" b="1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9519" y="1117308"/>
            <a:ext cx="23542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8355" y="1119266"/>
            <a:ext cx="23542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80117" y="3298247"/>
            <a:ext cx="1927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37191" y="1117308"/>
            <a:ext cx="2354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2752232" y="2793342"/>
            <a:ext cx="640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 i="1" dirty="0"/>
              <a:t>Юрий </a:t>
            </a:r>
            <a:r>
              <a:rPr lang="ru-RU" altLang="ru-RU" sz="1400" b="1" i="1" dirty="0" err="1"/>
              <a:t>Чепкасов</a:t>
            </a:r>
            <a:r>
              <a:rPr lang="ru-RU" altLang="ru-RU" sz="1400" b="1" i="1" dirty="0"/>
              <a:t>, погиб в Афганистане, выполняя интернациональный долг</a:t>
            </a:r>
            <a:endParaRPr lang="ru-RU" altLang="ru-RU" sz="14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12" y="201045"/>
            <a:ext cx="12081588" cy="11145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Учителями славится Россия, ученики приносят славу ей…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3050" y="3892323"/>
            <a:ext cx="292893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8410376" y="5870766"/>
            <a:ext cx="4000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Родная школа, ты всех нас  научила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Ценить добро и Родину любить.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Каких учителей ты здесь взрастила!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Им хочется поэму посвятить.</a:t>
            </a:r>
            <a:endParaRPr lang="ru-RU" altLang="ru-RU" sz="1400" b="1" i="1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6969" y="3989159"/>
            <a:ext cx="1603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152" y="3989160"/>
            <a:ext cx="17097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388" y="1568126"/>
            <a:ext cx="311626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176" y="1601561"/>
            <a:ext cx="29654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3857" y="1601561"/>
            <a:ext cx="20431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04106" y="3989159"/>
            <a:ext cx="1390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483"/>
          </a:xfrm>
        </p:spPr>
        <p:txBody>
          <a:bodyPr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Лицей сегодня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3300" y="5073067"/>
            <a:ext cx="25717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239" y="4901697"/>
            <a:ext cx="17859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6523" y="1343608"/>
            <a:ext cx="24066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6656" y="1544135"/>
            <a:ext cx="22050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343608"/>
            <a:ext cx="248285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174" y="4935895"/>
            <a:ext cx="1857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617" y="245716"/>
            <a:ext cx="11282265" cy="1285528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Встречи  с ветеранами Великой Отечественной войны, тружениками тыла, ветеранами труда, родителями погибших в Чечне выпускников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96165" y="4721591"/>
            <a:ext cx="26431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3965623" y="5765763"/>
            <a:ext cx="342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Спасибо вам за жизни этой свет,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За детский смех, за синь над головами!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За то, что к самой важной из побед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Отважно до Берлина прошагали! </a:t>
            </a:r>
            <a:endParaRPr lang="ru-RU" altLang="ru-RU" sz="1400" b="1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872" y="1856362"/>
            <a:ext cx="18494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48" y="2038416"/>
            <a:ext cx="20716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3134" y="1792354"/>
            <a:ext cx="2674938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611653" y="3525089"/>
            <a:ext cx="16989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 i="1" dirty="0"/>
              <a:t>Они ковали Победу</a:t>
            </a:r>
            <a:endParaRPr lang="ru-RU" altLang="ru-RU" sz="1400" b="1" i="1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395834" y="3625088"/>
            <a:ext cx="250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Будьте достойны памяти дедов и прадедов!</a:t>
            </a:r>
            <a:endParaRPr lang="ru-RU" altLang="ru-RU" sz="1400" b="1" i="1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581853" y="3641791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Любите свою Родину также,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как любим ее мы! Берегите мир!</a:t>
            </a:r>
            <a:endParaRPr lang="ru-RU" altLang="ru-RU" sz="1400" b="1" i="1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6680" y="4721591"/>
            <a:ext cx="25717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0148" y="4306885"/>
            <a:ext cx="2139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07719" y="343694"/>
            <a:ext cx="24606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75" y="357188"/>
            <a:ext cx="246221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192" y="3015974"/>
            <a:ext cx="273367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7462" y="343694"/>
            <a:ext cx="22971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1612" y="3247490"/>
            <a:ext cx="19288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0708" y="5137668"/>
            <a:ext cx="21796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67299" y="1930399"/>
            <a:ext cx="235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Кровавою ценой досталась нам  Великая Победа</a:t>
            </a:r>
            <a:endParaRPr lang="ru-RU" altLang="ru-RU" sz="1400" b="1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9468" y="2038350"/>
            <a:ext cx="239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 i="1" dirty="0"/>
              <a:t>Пусть всегда будет солнце!</a:t>
            </a:r>
            <a:endParaRPr lang="ru-RU" altLang="ru-RU" sz="1400" b="1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426352" y="2046288"/>
            <a:ext cx="2428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Вспомним всех поименно,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Горем вспомним своим...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Это нужно — не мертвым!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Это надо — живым…</a:t>
            </a:r>
            <a:endParaRPr lang="ru-RU" altLang="ru-RU" sz="1400" b="1" i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87811" y="4503461"/>
            <a:ext cx="35004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Запоминайте нас, пока мы есть!</a:t>
            </a:r>
            <a:br>
              <a:rPr lang="ru-RU" altLang="ru-RU" sz="1400" b="1" i="1" dirty="0"/>
            </a:br>
            <a:r>
              <a:rPr lang="ru-RU" altLang="ru-RU" sz="1400" b="1" i="1" dirty="0"/>
              <a:t>Ведь мы еще на многое сгодимся.</a:t>
            </a:r>
            <a:br>
              <a:rPr lang="ru-RU" altLang="ru-RU" sz="1400" b="1" i="1" dirty="0"/>
            </a:br>
            <a:r>
              <a:rPr lang="ru-RU" altLang="ru-RU" sz="1400" b="1" i="1" dirty="0"/>
              <a:t>Никто не знает, сколько мы продлимся,</a:t>
            </a:r>
            <a:br>
              <a:rPr lang="ru-RU" altLang="ru-RU" sz="1400" b="1" i="1" dirty="0"/>
            </a:br>
            <a:r>
              <a:rPr lang="ru-RU" altLang="ru-RU" sz="1400" b="1" i="1" dirty="0"/>
              <a:t>А вот сейчас мы с вами, рядом, здесь.</a:t>
            </a:r>
            <a:r>
              <a:rPr lang="ru-RU" altLang="ru-RU" sz="1400" dirty="0"/>
              <a:t> </a:t>
            </a:r>
            <a:endParaRPr lang="ru-RU" altLang="ru-RU" sz="1400" dirty="0"/>
          </a:p>
          <a:p>
            <a:pPr algn="ctr" eaLnBrk="1" hangingPunct="1"/>
            <a:endParaRPr lang="ru-RU" altLang="ru-RU" sz="1400" dirty="0"/>
          </a:p>
          <a:p>
            <a:pPr algn="ctr" eaLnBrk="1" hangingPunct="1"/>
            <a:r>
              <a:rPr lang="ru-RU" altLang="ru-RU" sz="1400" b="1" i="1" dirty="0"/>
              <a:t>Мы вечно с вами толковать бы рады,</a:t>
            </a:r>
            <a:br>
              <a:rPr lang="ru-RU" altLang="ru-RU" sz="1400" b="1" i="1" dirty="0"/>
            </a:br>
            <a:r>
              <a:rPr lang="ru-RU" altLang="ru-RU" sz="1400" b="1" i="1" dirty="0"/>
              <a:t>Но всех ветра когда-то унесут...</a:t>
            </a:r>
            <a:br>
              <a:rPr lang="ru-RU" altLang="ru-RU" sz="1400" b="1" i="1" dirty="0"/>
            </a:br>
            <a:r>
              <a:rPr lang="ru-RU" altLang="ru-RU" sz="1400" b="1" i="1" dirty="0"/>
              <a:t>Запоминайте ж нас, пока мы тут,</a:t>
            </a:r>
            <a:br>
              <a:rPr lang="ru-RU" altLang="ru-RU" sz="1400" b="1" i="1" dirty="0"/>
            </a:br>
            <a:r>
              <a:rPr lang="ru-RU" altLang="ru-RU" sz="1400" b="1" i="1" dirty="0"/>
              <a:t>Тогда архивов и листать не надо!</a:t>
            </a:r>
            <a:endParaRPr lang="ru-RU" altLang="ru-RU" sz="1400" b="1" i="1" dirty="0"/>
          </a:p>
          <a:p>
            <a:pPr eaLnBrk="1" hangingPunct="1"/>
            <a:endParaRPr lang="ru-RU" altLang="ru-RU" sz="1400" b="1" i="1" dirty="0">
              <a:solidFill>
                <a:srgbClr val="002060"/>
              </a:solidFill>
            </a:endParaRPr>
          </a:p>
          <a:p>
            <a:pPr eaLnBrk="1" hangingPunct="1"/>
            <a:endParaRPr lang="ru-RU" altLang="ru-RU" sz="1400" b="1" i="1" dirty="0">
              <a:solidFill>
                <a:srgbClr val="002060"/>
              </a:solidFill>
            </a:endParaRPr>
          </a:p>
          <a:p>
            <a:pPr eaLnBrk="1" hangingPunct="1"/>
            <a:endParaRPr lang="ru-RU" alt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31126" y="3247490"/>
            <a:ext cx="2219325" cy="1643063"/>
          </a:xfrm>
          <a:prstGeom prst="rect">
            <a:avLst/>
          </a:prstGeom>
        </p:spPr>
      </p:pic>
      <p:pic>
        <p:nvPicPr>
          <p:cNvPr id="15" name="Рисунок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40651" y="5137668"/>
            <a:ext cx="2209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14489" y="3266637"/>
            <a:ext cx="2963862" cy="1976438"/>
          </a:xfrm>
          <a:noFill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431889" y="2357438"/>
            <a:ext cx="39290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Вот они,  родители , взрастившие героев, достойных памяти своих дедов, победивших фашизм</a:t>
            </a:r>
            <a:endParaRPr lang="ru-RU" altLang="ru-RU" sz="1400" b="1" i="1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064375" y="2474913"/>
            <a:ext cx="4214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Галина Семеновна,  мать </a:t>
            </a:r>
            <a:r>
              <a:rPr lang="ru-RU" altLang="ru-RU" sz="1400" b="1" i="1" dirty="0" err="1"/>
              <a:t>Сандакова</a:t>
            </a:r>
            <a:r>
              <a:rPr lang="ru-RU" altLang="ru-RU" sz="1400" b="1" i="1" dirty="0"/>
              <a:t> Сергея: «Мой сынок  с детства был скромным, но очень смелым мальчиком…»</a:t>
            </a:r>
            <a:endParaRPr lang="ru-RU" altLang="ru-RU" sz="1400" b="1" i="1" dirty="0"/>
          </a:p>
          <a:p>
            <a:pPr eaLnBrk="1" hangingPunct="1"/>
            <a:endParaRPr lang="ru-RU" altLang="ru-RU" sz="1400" b="1" i="1" dirty="0">
              <a:solidFill>
                <a:srgbClr val="002060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8013829" y="3429000"/>
            <a:ext cx="290671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Ей написали:</a:t>
            </a:r>
            <a:br>
              <a:rPr lang="ru-RU" altLang="ru-RU" sz="1400" b="1" i="1" dirty="0"/>
            </a:br>
            <a:r>
              <a:rPr lang="ru-RU" altLang="ru-RU" sz="1400" b="1" i="1" dirty="0"/>
              <a:t>«Сын ваш пал в бою».</a:t>
            </a:r>
            <a:br>
              <a:rPr lang="ru-RU" altLang="ru-RU" sz="1400" b="1" i="1" dirty="0"/>
            </a:br>
            <a:r>
              <a:rPr lang="ru-RU" altLang="ru-RU" sz="1400" b="1" i="1" dirty="0"/>
              <a:t>Ей написали:</a:t>
            </a:r>
            <a:br>
              <a:rPr lang="ru-RU" altLang="ru-RU" sz="1400" b="1" i="1" dirty="0"/>
            </a:br>
            <a:r>
              <a:rPr lang="ru-RU" altLang="ru-RU" sz="1400" b="1" i="1" dirty="0"/>
              <a:t>«Перед вражьим строем</a:t>
            </a:r>
            <a:br>
              <a:rPr lang="ru-RU" altLang="ru-RU" sz="1400" b="1" i="1" dirty="0"/>
            </a:br>
            <a:r>
              <a:rPr lang="ru-RU" altLang="ru-RU" sz="1400" b="1" i="1" dirty="0"/>
              <a:t>Он устоял,</a:t>
            </a:r>
            <a:br>
              <a:rPr lang="ru-RU" altLang="ru-RU" sz="1400" b="1" i="1" dirty="0"/>
            </a:br>
            <a:r>
              <a:rPr lang="ru-RU" altLang="ru-RU" sz="1400" b="1" i="1" dirty="0"/>
              <a:t>Он роту спас свою.</a:t>
            </a:r>
            <a:br>
              <a:rPr lang="ru-RU" altLang="ru-RU" sz="1400" b="1" i="1" dirty="0"/>
            </a:br>
            <a:r>
              <a:rPr lang="ru-RU" altLang="ru-RU" sz="1400" b="1" i="1" dirty="0"/>
              <a:t>Гордитесь им,</a:t>
            </a:r>
            <a:br>
              <a:rPr lang="ru-RU" altLang="ru-RU" sz="1400" b="1" i="1" dirty="0"/>
            </a:br>
            <a:r>
              <a:rPr lang="ru-RU" altLang="ru-RU" sz="1400" b="1" i="1" dirty="0"/>
              <a:t>Солдатом и героем».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И мать гордится воином родным,</a:t>
            </a:r>
            <a:br>
              <a:rPr lang="ru-RU" altLang="ru-RU" sz="1400" b="1" i="1" dirty="0"/>
            </a:br>
            <a:r>
              <a:rPr lang="ru-RU" altLang="ru-RU" sz="1400" b="1" i="1" dirty="0"/>
              <a:t>Его солдатской доблестью</a:t>
            </a:r>
            <a:br>
              <a:rPr lang="ru-RU" altLang="ru-RU" sz="1400" b="1" i="1" dirty="0"/>
            </a:br>
            <a:r>
              <a:rPr lang="ru-RU" altLang="ru-RU" sz="1400" b="1" i="1" dirty="0"/>
              <a:t>Гордится.</a:t>
            </a:r>
            <a:br>
              <a:rPr lang="ru-RU" altLang="ru-RU" sz="1400" b="1" i="1" dirty="0"/>
            </a:br>
            <a:r>
              <a:rPr lang="ru-RU" altLang="ru-RU" sz="1400" b="1" i="1" dirty="0"/>
              <a:t>А по ночам</a:t>
            </a:r>
            <a:br>
              <a:rPr lang="ru-RU" altLang="ru-RU" sz="1400" b="1" i="1" dirty="0"/>
            </a:br>
            <a:r>
              <a:rPr lang="ru-RU" altLang="ru-RU" sz="1400" b="1" i="1" dirty="0"/>
              <a:t>Он снится ей живым.</a:t>
            </a:r>
            <a:br>
              <a:rPr lang="ru-RU" altLang="ru-RU" sz="1400" b="1" i="1" dirty="0"/>
            </a:br>
            <a:r>
              <a:rPr lang="ru-RU" altLang="ru-RU" sz="1400" b="1" i="1" dirty="0"/>
              <a:t>И не героем –</a:t>
            </a:r>
            <a:br>
              <a:rPr lang="ru-RU" altLang="ru-RU" sz="1400" b="1" i="1" dirty="0"/>
            </a:br>
            <a:r>
              <a:rPr lang="ru-RU" altLang="ru-RU" sz="1400" b="1" i="1" dirty="0"/>
              <a:t>Просто сыном снится.</a:t>
            </a:r>
            <a:endParaRPr lang="ru-RU" altLang="ru-RU" sz="1400" b="1" i="1" dirty="0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431889" y="5414087"/>
            <a:ext cx="3929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На встрече с родителями Файзуллина </a:t>
            </a:r>
            <a:r>
              <a:rPr lang="ru-RU" altLang="ru-RU" sz="1400" b="1" i="1" dirty="0" err="1"/>
              <a:t>Фидуса</a:t>
            </a:r>
            <a:r>
              <a:rPr lang="ru-RU" altLang="ru-RU" sz="1400" b="1" i="1" dirty="0"/>
              <a:t> и </a:t>
            </a:r>
            <a:r>
              <a:rPr lang="ru-RU" altLang="ru-RU" sz="1400" b="1" i="1" dirty="0" err="1"/>
              <a:t>Сандакова</a:t>
            </a:r>
            <a:r>
              <a:rPr lang="ru-RU" altLang="ru-RU" sz="1400" b="1" i="1" dirty="0"/>
              <a:t> Сергея, погибшими в Чечне.</a:t>
            </a:r>
            <a:endParaRPr lang="ru-RU" altLang="ru-RU" sz="1400" b="1" i="1" dirty="0"/>
          </a:p>
          <a:p>
            <a:pPr algn="ctr" eaLnBrk="1" hangingPunct="1"/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     Пусть не будет войны никогда!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     Пусть спокойные спят города…</a:t>
            </a:r>
            <a:endParaRPr lang="ru-RU" altLang="ru-RU" sz="1400" b="1" i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1439" y="381000"/>
            <a:ext cx="296068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15" y="375444"/>
            <a:ext cx="30718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6603"/>
            <a:ext cx="10515600" cy="773210"/>
          </a:xfrm>
        </p:spPr>
        <p:txBody>
          <a:bodyPr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Поисково-исследовательская деятельность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56412" y="1334294"/>
            <a:ext cx="2952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7817" y="4539520"/>
            <a:ext cx="1582738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845" y="4622070"/>
            <a:ext cx="1830388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5134" y="1334294"/>
            <a:ext cx="3421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355" y="4630737"/>
            <a:ext cx="28368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982350" y="3425492"/>
            <a:ext cx="7929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Лицеисты со своими наставниками  успешно ведут большую поисково-исследовательскую деятельность   о великом подвиге советского народа в годы Великой Отечественной войны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1941 – 1945 гг.  Материалы  работ  обучающихся публикуются в сборниках Республиканских научно- практических конференций. </a:t>
            </a:r>
            <a:endParaRPr lang="ru-RU" altLang="ru-RU" sz="1400" b="1" i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6867" y="1039813"/>
            <a:ext cx="156368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58863" y="2289572"/>
            <a:ext cx="13446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930" y="2278322"/>
            <a:ext cx="136366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7439" y="2214563"/>
            <a:ext cx="12573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0288" y="568584"/>
            <a:ext cx="167957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3450" y="357187"/>
            <a:ext cx="24701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232" y="357187"/>
            <a:ext cx="2508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3437" y="2214563"/>
            <a:ext cx="13350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74232" y="4420087"/>
            <a:ext cx="3000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/>
              <a:t>Наши обучающиеся – победители и призеры </a:t>
            </a:r>
            <a:endParaRPr lang="ru-RU" altLang="ru-RU" sz="1600" b="1" i="1" dirty="0"/>
          </a:p>
          <a:p>
            <a:pPr algn="ctr" eaLnBrk="1" hangingPunct="1"/>
            <a:r>
              <a:rPr lang="ru-RU" altLang="ru-RU" sz="1600" b="1" i="1" dirty="0"/>
              <a:t>Республиканских научно-практических конференций, посвященных  Великой Победе </a:t>
            </a:r>
            <a:endParaRPr lang="ru-RU" altLang="ru-RU" sz="1600" b="1" i="1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1075" y="3639879"/>
            <a:ext cx="17684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365186" y="4500854"/>
            <a:ext cx="3052762" cy="190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233" y="125657"/>
            <a:ext cx="10515600" cy="1180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материалов музея во внеурочной деятельности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742951" y="4084151"/>
            <a:ext cx="2854325" cy="1905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49" y="4360819"/>
            <a:ext cx="2768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6037" y="1588836"/>
            <a:ext cx="26130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1688" y="1757346"/>
            <a:ext cx="24812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2939" y="1757347"/>
            <a:ext cx="22479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4943" y="3257533"/>
            <a:ext cx="4071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Классный час 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об эвакогоспитале № 3551,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 звучит стихотворение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«Военный госпиталь»</a:t>
            </a:r>
            <a:endParaRPr lang="ru-RU" altLang="ru-RU" sz="1400" b="1" i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61349" y="3333498"/>
            <a:ext cx="471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 i="1" dirty="0"/>
              <a:t>Выставки  рисунков обучающихся начальных классов</a:t>
            </a:r>
            <a:endParaRPr lang="ru-RU" altLang="ru-RU" sz="1400" b="1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53089" y="6272493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 i="1" dirty="0"/>
              <a:t>Классный час, посвященный Дню памяти о россиянах,  </a:t>
            </a:r>
            <a:endParaRPr lang="ru-RU" altLang="ru-RU" sz="1400" b="1" i="1" dirty="0"/>
          </a:p>
          <a:p>
            <a:pPr eaLnBrk="1" hangingPunct="1"/>
            <a:r>
              <a:rPr lang="ru-RU" altLang="ru-RU" sz="1400" b="1" i="1" dirty="0"/>
              <a:t>выполнявших служебный долг за пределами Отечества</a:t>
            </a:r>
            <a:endParaRPr lang="ru-RU" altLang="ru-RU" sz="1400" b="1" i="1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6067" y="3937307"/>
            <a:ext cx="177165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9500" y="315686"/>
            <a:ext cx="3115249" cy="23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0241" y="3207704"/>
            <a:ext cx="2290306" cy="32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9795" y="3207704"/>
            <a:ext cx="2199075" cy="32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500" y="3207704"/>
            <a:ext cx="3201955" cy="32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0840" y="315686"/>
            <a:ext cx="4232826" cy="23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08249" y="6409659"/>
            <a:ext cx="4857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Патриотический концерт «День России»</a:t>
            </a:r>
            <a:endParaRPr lang="ru-RU" altLang="ru-RU" sz="1400" b="1" i="1" dirty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08249" y="2746038"/>
            <a:ext cx="4857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Подвиг Зои Космодемьянской </a:t>
            </a:r>
            <a:endParaRPr lang="ru-RU" altLang="ru-RU" sz="1400" b="1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79037" y="2759939"/>
            <a:ext cx="4857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Всероссийская акция «Спасибо деду за Победу!»</a:t>
            </a:r>
            <a:endParaRPr lang="ru-RU" altLang="ru-RU" sz="1400" b="1" i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17393" y="6426294"/>
            <a:ext cx="4857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22 июня День памяти и  скорби</a:t>
            </a:r>
            <a:endParaRPr lang="ru-RU" altLang="ru-RU" sz="1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845"/>
            <a:ext cx="10515600" cy="773210"/>
          </a:xfrm>
        </p:spPr>
        <p:txBody>
          <a:bodyPr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Документация музея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8393" y="1104199"/>
            <a:ext cx="3995369" cy="564668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492238" y="1100497"/>
            <a:ext cx="3827419" cy="56466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69816" y="507429"/>
            <a:ext cx="2093262" cy="296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832" y="496558"/>
            <a:ext cx="2233312" cy="297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0028" y="3773844"/>
            <a:ext cx="3936665" cy="22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4071" y="1797209"/>
            <a:ext cx="4629308" cy="25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851016" y="6207553"/>
            <a:ext cx="321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18 мая Международный день музеев</a:t>
            </a:r>
            <a:endParaRPr lang="ru-RU" altLang="ru-RU" sz="1400" b="1" i="1" dirty="0"/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7351381" y="4409855"/>
            <a:ext cx="321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Участие Орлят России в городском параде на 9 мая</a:t>
            </a:r>
            <a:endParaRPr lang="ru-RU" altLang="ru-RU" sz="1400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78347" y="513183"/>
            <a:ext cx="2415155" cy="258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6436" y="513183"/>
            <a:ext cx="2584580" cy="258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246" y="513183"/>
            <a:ext cx="2861388" cy="21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6228" y="3760238"/>
            <a:ext cx="3759314" cy="21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4484" y="3760238"/>
            <a:ext cx="3472543" cy="21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166571" y="2943874"/>
            <a:ext cx="3759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Встречи с участниками СВО на Украине</a:t>
            </a:r>
            <a:endParaRPr lang="ru-RU" altLang="ru-RU" sz="1400" b="1" i="1" dirty="0"/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166571" y="6037040"/>
            <a:ext cx="37593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Открытие «Парты героя» нашему выпускнику, герою Советского Союза Лоскутову  В.Г.</a:t>
            </a:r>
            <a:endParaRPr lang="ru-RU" altLang="ru-RU" sz="1400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847778" y="398041"/>
            <a:ext cx="2240763" cy="29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7392" y="398041"/>
            <a:ext cx="2071228" cy="298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6510627" y="398041"/>
            <a:ext cx="2705879" cy="25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9767" y="398042"/>
            <a:ext cx="1422335" cy="25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7507928" y="3006897"/>
            <a:ext cx="321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Всероссийский проект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«Без срока давности»</a:t>
            </a:r>
            <a:endParaRPr lang="ru-RU" altLang="ru-RU" sz="1400" b="1" i="1" dirty="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614774" y="3530117"/>
            <a:ext cx="321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Всероссийская акция «Окна Победы»</a:t>
            </a:r>
            <a:endParaRPr lang="ru-RU" altLang="ru-RU" sz="1400" b="1" i="1" dirty="0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659" y="4020387"/>
            <a:ext cx="1934917" cy="257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595343" y="5013097"/>
            <a:ext cx="321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Концерт «Герои СВО»</a:t>
            </a:r>
            <a:endParaRPr lang="ru-RU" altLang="ru-RU" sz="1400" b="1" i="1" dirty="0"/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0214" y="3886751"/>
            <a:ext cx="2151184" cy="28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9335485" y="4705320"/>
            <a:ext cx="321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Волонтерская деятельность</a:t>
            </a:r>
            <a:endParaRPr lang="ru-RU" altLang="ru-RU" sz="1400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01982" y="717839"/>
            <a:ext cx="3455898" cy="19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976242" y="3275111"/>
            <a:ext cx="3484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Всероссийская акция «Талисманы добра»</a:t>
            </a:r>
            <a:endParaRPr lang="ru-RU" altLang="ru-RU" sz="1400" b="1" i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463" y="1196083"/>
            <a:ext cx="3484840" cy="19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4122" y="717839"/>
            <a:ext cx="3638161" cy="24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8310782" y="3293839"/>
            <a:ext cx="3484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Районный конкурс «Операция Десант»</a:t>
            </a:r>
            <a:endParaRPr lang="ru-RU" altLang="ru-RU" sz="1400" b="1" i="1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930" y="3857865"/>
            <a:ext cx="3630418" cy="163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4812532" y="4091130"/>
            <a:ext cx="3630418" cy="19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99349" y="4091130"/>
            <a:ext cx="2707703" cy="24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812532" y="6035074"/>
            <a:ext cx="34848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Мероприятия, посвященные 15 февраля Дню памяти о россиянах, исполнявших служебный долг за пределами Отечества</a:t>
            </a:r>
            <a:endParaRPr lang="ru-RU" altLang="ru-RU" sz="1400" b="1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713791" y="443725"/>
            <a:ext cx="3321699" cy="18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13791" y="2428517"/>
            <a:ext cx="321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Акция «Свеча памяти»</a:t>
            </a:r>
            <a:endParaRPr lang="ru-RU" altLang="ru-RU" sz="1400" b="1" i="1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1555" y="947181"/>
            <a:ext cx="1664445" cy="29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466" y="947181"/>
            <a:ext cx="1664446" cy="29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635759" y="3926050"/>
            <a:ext cx="321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Онлайн фото-марафон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«Герои Отечества среди нас»</a:t>
            </a:r>
            <a:endParaRPr lang="ru-RU" altLang="ru-RU" sz="1400" b="1" i="1" dirty="0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987" y="443725"/>
            <a:ext cx="3321699" cy="249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8626492" y="3041227"/>
            <a:ext cx="321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3 декабря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«День неизвестного солдата»</a:t>
            </a:r>
            <a:endParaRPr lang="ru-RU" altLang="ru-RU" sz="1400" b="1" i="1" dirty="0"/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325" y="4137934"/>
            <a:ext cx="4135408" cy="23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0" y="6464101"/>
            <a:ext cx="5057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Всероссийская акция «Бессмертный полк в каждой школе»</a:t>
            </a:r>
            <a:endParaRPr lang="ru-RU" altLang="ru-RU" sz="1400" b="1" i="1" dirty="0"/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9378" y="3760237"/>
            <a:ext cx="3683259" cy="24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679998" y="6252402"/>
            <a:ext cx="321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19 мая День Пионерии</a:t>
            </a:r>
            <a:endParaRPr lang="ru-RU" altLang="ru-RU" sz="1400" b="1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98437"/>
            <a:ext cx="11440886" cy="10636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материалов музея в учебном процессе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05060" y="1396603"/>
            <a:ext cx="192881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4" y="1527648"/>
            <a:ext cx="31432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3828973"/>
            <a:ext cx="26765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5200" y="4070352"/>
            <a:ext cx="2641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38325" y="3332164"/>
            <a:ext cx="572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 i="1" dirty="0"/>
              <a:t>На уроке истории о подвигах Героя Советского Союза Лоскутова В.Г.</a:t>
            </a:r>
            <a:endParaRPr lang="ru-RU" altLang="ru-RU" sz="1400" b="1" i="1" dirty="0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887413" y="5730006"/>
            <a:ext cx="3500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На уроке музыки 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о  Герое Советского  Союза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Лоскутове В.Г. 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Перед разучиванием песни о героях… </a:t>
            </a:r>
            <a:endParaRPr lang="ru-RU" altLang="ru-RU" sz="1400" b="1" i="1" dirty="0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881562" y="5832477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 </a:t>
            </a:r>
            <a:r>
              <a:rPr lang="ru-RU" altLang="ru-RU" sz="1400" b="1" i="1" dirty="0"/>
              <a:t>Звучит песня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«От героев былых времен» </a:t>
            </a:r>
            <a:endParaRPr lang="ru-RU" altLang="ru-RU" sz="1400" b="1" i="1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294" y="1416844"/>
            <a:ext cx="246221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329806" y="3128413"/>
            <a:ext cx="26431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На уроке  окружающего мира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в начальных классах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об эвакогоспитале №3551 </a:t>
            </a:r>
            <a:endParaRPr lang="ru-RU" altLang="ru-RU" sz="1400" b="1" i="1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8068" y="4070352"/>
            <a:ext cx="25749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7901180" y="5627722"/>
            <a:ext cx="35004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На уроке истории 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гости-выпускники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военных  ВУЗов  рассказывают 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о  погибших в Чечне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 </a:t>
            </a:r>
            <a:r>
              <a:rPr lang="ru-RU" altLang="ru-RU" sz="1400" b="1" i="1" dirty="0" err="1"/>
              <a:t>С.Сандакове</a:t>
            </a:r>
            <a:r>
              <a:rPr lang="ru-RU" altLang="ru-RU" sz="1400" b="1" i="1" dirty="0"/>
              <a:t>  и </a:t>
            </a:r>
            <a:r>
              <a:rPr lang="ru-RU" altLang="ru-RU" sz="1400" b="1" i="1" dirty="0" err="1"/>
              <a:t>Ф.Файзуллине</a:t>
            </a:r>
            <a:endParaRPr lang="ru-RU" altLang="ru-RU" sz="1400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637"/>
            <a:ext cx="10515600" cy="786525"/>
          </a:xfrm>
        </p:spPr>
        <p:txBody>
          <a:bodyPr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Связь музея с общественностью 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88170" y="1342151"/>
            <a:ext cx="2176463" cy="1452562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917" y="1270713"/>
            <a:ext cx="22479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791" y="1342151"/>
            <a:ext cx="22479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0442" y="3401932"/>
            <a:ext cx="18907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0442" y="4776350"/>
            <a:ext cx="18938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502228" y="2794713"/>
            <a:ext cx="3000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Собрание с активистами музея,  участниками  объединения  «Юный патриот»</a:t>
            </a:r>
            <a:endParaRPr lang="ru-RU" altLang="ru-RU" sz="1400" b="1" i="1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859791" y="2842338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Юные экскурсоводы проводят урок мужества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для обучающихся 4г класса</a:t>
            </a:r>
            <a:endParaRPr lang="ru-RU" altLang="ru-RU" sz="1400" b="1" i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5917" y="3564213"/>
            <a:ext cx="219551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72523" y="5250138"/>
            <a:ext cx="32146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Активисты  клуба старшеклассников «Поиск»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 проводят экскурсию  по музею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для учителей географии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и истории школ  города  Янаул</a:t>
            </a:r>
            <a:endParaRPr lang="ru-RU" altLang="ru-RU" sz="1400" b="1" i="1" dirty="0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502603" y="6012138"/>
            <a:ext cx="2928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Участники  объединения  «Юный патриот»  всегда рады  видеть всех посетителей в стенах музея</a:t>
            </a:r>
            <a:endParaRPr lang="ru-RU" altLang="ru-RU" sz="1400" b="1" i="1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5728" y="3542426"/>
            <a:ext cx="24606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7717291" y="518548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Я знаю по рассказам бабушки, что мой дядя был очень храбрым…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О </a:t>
            </a:r>
            <a:r>
              <a:rPr lang="ru-RU" altLang="ru-RU" sz="1400" b="1" i="1" dirty="0" err="1"/>
              <a:t>Сандакове</a:t>
            </a:r>
            <a:r>
              <a:rPr lang="ru-RU" altLang="ru-RU" sz="1400" b="1" i="1" dirty="0"/>
              <a:t> Сергее рассказывает его родственница Спирина  Екатерина, обучающаяся лицея</a:t>
            </a:r>
            <a:endParaRPr lang="ru-RU" altLang="ru-RU" sz="1400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 мы помним, мы живем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11127" y="1581877"/>
            <a:ext cx="2990850" cy="185737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6494" y="4684313"/>
            <a:ext cx="2797175" cy="186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174" y="1751465"/>
            <a:ext cx="3083852" cy="205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256" y="1756212"/>
            <a:ext cx="3082733" cy="20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4174" y="4333810"/>
            <a:ext cx="3083709" cy="205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3256" y="4333810"/>
            <a:ext cx="3082734" cy="205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845"/>
            <a:ext cx="10515600" cy="773210"/>
          </a:xfrm>
        </p:spPr>
        <p:txBody>
          <a:bodyPr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Документация музея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426" y="1144944"/>
            <a:ext cx="3688080" cy="5295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621" y="1175424"/>
            <a:ext cx="3741420" cy="52654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6" y="1175424"/>
            <a:ext cx="3688080" cy="5288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4453"/>
            <a:ext cx="12192000" cy="60229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Школьный исторический музей открыт в 1987 году и отражает историю родной школы, связь времен, смену поколений, традиции лицея. </a:t>
            </a:r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Музей имеет богатейший материал об эвакогоспитале № 3551, работавшем на базе лицея в годы Великой Отечественной войны, о Герое Советского Союза В.Г. Лоскутове. Увековечена память выпускников лицея </a:t>
            </a:r>
            <a:r>
              <a:rPr lang="ru-RU" alt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Ю.Чепкасова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С.Сандакова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Ф.Файзуллина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погибших при выполнении воинского долга в Афганистане и в Чечне. </a:t>
            </a:r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Музей лицея является центром методической работы, материалы широко используются на уроках, во внеурочной деятельности,  помогают обучающимся глубже усваивать программный материал, историю родного края.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музея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558212"/>
          <a:ext cx="10750420" cy="512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10" y="391203"/>
            <a:ext cx="11541968" cy="11464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Патриотический проект «Парта героя», посвященный выпускнику лицея, герою Советского союза Лоскутову В.Г.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7703" y="2138559"/>
            <a:ext cx="5770983" cy="43282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90" y="243827"/>
            <a:ext cx="11664820" cy="1538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Папка-передвижка «Памяти павших героев Янаульского района в специальной военной операции на Украине»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5944725" y="3429000"/>
            <a:ext cx="6082949" cy="302778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29326" y="2164703"/>
            <a:ext cx="5482091" cy="31910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История школы на стендах…</a:t>
            </a:r>
            <a:b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давно это было…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93967" y="5133680"/>
            <a:ext cx="2176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7685" y="5241631"/>
            <a:ext cx="22479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485" y="3643870"/>
            <a:ext cx="15700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782" y="3620057"/>
            <a:ext cx="16049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6685" y="1654638"/>
            <a:ext cx="2657800" cy="177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6037" y="1632061"/>
            <a:ext cx="2282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4744" y="4978106"/>
            <a:ext cx="264318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609" y="3938728"/>
            <a:ext cx="2555551" cy="170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582" y="1914551"/>
            <a:ext cx="2555551" cy="170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49264" y="3485745"/>
            <a:ext cx="21748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41" y="167483"/>
            <a:ext cx="11132976" cy="1063624"/>
          </a:xfrm>
        </p:spPr>
        <p:txBody>
          <a:bodyPr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Здесь возвращали раненых в строй…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8160" y="1390253"/>
            <a:ext cx="2354262" cy="1571625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9047" y="2977647"/>
            <a:ext cx="225583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9330904" y="4621212"/>
            <a:ext cx="250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Печь-буржуйка: согревала, кормила, спасала раненых</a:t>
            </a:r>
            <a:endParaRPr lang="ru-RU" altLang="ru-RU" sz="1400" b="1" i="1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813" y="3692525"/>
            <a:ext cx="246221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4834325" y="5335587"/>
            <a:ext cx="2643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Сколько жизней спасено этими инструментами </a:t>
            </a:r>
            <a:endParaRPr lang="ru-RU" altLang="ru-RU" sz="1400" b="1" i="1" dirty="0"/>
          </a:p>
          <a:p>
            <a:pPr algn="ctr" eaLnBrk="1" hangingPunct="1"/>
            <a:r>
              <a:rPr lang="ru-RU" altLang="ru-RU" sz="1400" b="1" i="1" dirty="0"/>
              <a:t>в умелых руках военных хирургов</a:t>
            </a:r>
            <a:endParaRPr lang="ru-RU" altLang="ru-RU" sz="1400" b="1" i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5040" y="3090862"/>
            <a:ext cx="15716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2442" y="1296591"/>
            <a:ext cx="22447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6008" y="5084503"/>
            <a:ext cx="20002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135" y="5451475"/>
            <a:ext cx="1712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10847" y="4622662"/>
            <a:ext cx="2528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 i="1" dirty="0"/>
              <a:t>Этапы пути эвакогоспиталя</a:t>
            </a:r>
            <a:endParaRPr lang="ru-RU" altLang="ru-RU" sz="1400" b="1" i="1" dirty="0"/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9525972" y="5413779"/>
            <a:ext cx="16430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/>
              <a:t>Этим  утюгом гладили постиранные бинты, одежду раненых </a:t>
            </a:r>
            <a:endParaRPr lang="ru-RU" altLang="ru-RU" sz="1400" b="1" i="1" dirty="0"/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2062808" y="6437433"/>
            <a:ext cx="2406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 i="1" dirty="0"/>
              <a:t>Медсестры эвакогоспиталя</a:t>
            </a:r>
            <a:endParaRPr lang="ru-RU" altLang="ru-RU" sz="1400" b="1" i="1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5363" y="1296591"/>
            <a:ext cx="12906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912151" y="3239331"/>
            <a:ext cx="333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400" b="1" i="1" dirty="0"/>
              <a:t>Начальник эвакогоспиталя Князев В.В</a:t>
            </a:r>
            <a:r>
              <a:rPr lang="ru-RU" altLang="ru-RU" sz="1400" b="1" i="1" dirty="0">
                <a:solidFill>
                  <a:srgbClr val="002060"/>
                </a:solidFill>
              </a:rPr>
              <a:t>.</a:t>
            </a:r>
            <a:endParaRPr lang="ru-RU" altLang="ru-RU" sz="1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5768</Words>
  <Application>WPS Presentation</Application>
  <PresentationFormat>Широкоэкранный</PresentationFormat>
  <Paragraphs>205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Документация музея</vt:lpstr>
      <vt:lpstr>Документация музея</vt:lpstr>
      <vt:lpstr>PowerPoint 演示文稿</vt:lpstr>
      <vt:lpstr>Направления деятельности музея</vt:lpstr>
      <vt:lpstr>Патриотический проект «Парта героя», посвященный выпускнику лицея, герою Советского союза Лоскутову В.Г.</vt:lpstr>
      <vt:lpstr>Папка-передвижка «Памяти павших героев Янаульского района в специальной военной операции на Украине»</vt:lpstr>
      <vt:lpstr>История школы на стендах… Как давно это было…</vt:lpstr>
      <vt:lpstr>Здесь возвращали раненых в строй…</vt:lpstr>
      <vt:lpstr>Афганистан и Чечня: наша боль и память…</vt:lpstr>
      <vt:lpstr>Учителями славится Россия, ученики приносят славу ей…</vt:lpstr>
      <vt:lpstr>Лицей сегодня</vt:lpstr>
      <vt:lpstr>Встречи  с ветеранами Великой Отечественной войны, тружениками тыла, ветеранами труда, родителями погибших в Чечне выпускников</vt:lpstr>
      <vt:lpstr>PowerPoint 演示文稿</vt:lpstr>
      <vt:lpstr>PowerPoint 演示文稿</vt:lpstr>
      <vt:lpstr>Поисково-исследовательская деятельность</vt:lpstr>
      <vt:lpstr>PowerPoint 演示文稿</vt:lpstr>
      <vt:lpstr>Использование материалов музея во внеурочной деятельности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Использование материалов музея в учебном процессе</vt:lpstr>
      <vt:lpstr>Связь музея с общественностью </vt:lpstr>
      <vt:lpstr>Пока мы помним, мы живем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школьный музей МБОУ лицей г. Янаул муниципального района Янаульский район  Республики Башкортостан</dc:title>
  <dc:creator> </dc:creator>
  <cp:lastModifiedBy>365</cp:lastModifiedBy>
  <cp:revision>27</cp:revision>
  <dcterms:created xsi:type="dcterms:W3CDTF">2023-10-16T05:22:00Z</dcterms:created>
  <dcterms:modified xsi:type="dcterms:W3CDTF">2024-01-29T07:40:10Z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82DA643AC2184EBDA9FCFA77BC86E94E_12</vt:lpwstr>
  </property>
  <property fmtid="{D5CDD505-2E9C-101B-9397-08002B2CF9AE}" pid="3" name="KSOProductBuildVer">
    <vt:lpwstr>1049-12.2.0.13431</vt:lpwstr>
  </property>
</Properties>
</file>